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3_0.xml" ContentType="application/vnd.ms-powerpoint.comments+xml"/>
  <Override PartName="/ppt/comments/modernComment_10C_96729B4A.xml" ContentType="application/vnd.ms-powerpoint.comments+xml"/>
  <Override PartName="/ppt/comments/modernComment_10D_544295DD.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4"/>
  </p:notesMasterIdLst>
  <p:sldIdLst>
    <p:sldId id="256" r:id="rId3"/>
    <p:sldId id="257" r:id="rId4"/>
    <p:sldId id="259" r:id="rId5"/>
    <p:sldId id="260" r:id="rId6"/>
    <p:sldId id="258" r:id="rId7"/>
    <p:sldId id="266" r:id="rId8"/>
    <p:sldId id="268" r:id="rId9"/>
    <p:sldId id="269" r:id="rId10"/>
    <p:sldId id="262" r:id="rId11"/>
    <p:sldId id="270" r:id="rId12"/>
    <p:sldId id="264" r:id="rId13"/>
  </p:sldIdLst>
  <p:sldSz cx="9144000" cy="5143500" type="screen16x9"/>
  <p:notesSz cx="6858000" cy="9144000"/>
  <p:embeddedFontLst>
    <p:embeddedFont>
      <p:font typeface="Calibri Light" panose="020F0302020204030204" pitchFamily="34" charset="0"/>
      <p:regular r:id="rId15"/>
      <p:italic r:id="rId16"/>
    </p:embeddedFont>
    <p:embeddedFont>
      <p:font typeface="Lato"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Raleway"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6A5F9B-B375-4128-1BF8-5263AEF8C5D6}" name="Jeffry Acaba" initials="JA" userId="6e5adfdbd512a4f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4"/>
  </p:normalViewPr>
  <p:slideViewPr>
    <p:cSldViewPr snapToGrid="0">
      <p:cViewPr varScale="1">
        <p:scale>
          <a:sx n="99" d="100"/>
          <a:sy n="99" d="100"/>
        </p:scale>
        <p:origin x="340" y="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 Id="rId8" Type="http://schemas.openxmlformats.org/officeDocument/2006/relationships/slide" Target="slides/slide6.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864A4DAE-D142-9948-8A18-8DFD6A9DD0D2}" authorId="{356A5F9B-B375-4128-1BF8-5263AEF8C5D6}" created="2024-04-02T00:28:00.785">
    <pc:sldMkLst xmlns:pc="http://schemas.microsoft.com/office/powerpoint/2013/main/command">
      <pc:docMk/>
      <pc:sldMk cId="0" sldId="259"/>
    </pc:sldMkLst>
    <p188:txBody>
      <a:bodyPr/>
      <a:lstStyle/>
      <a:p>
        <a:r>
          <a:rPr lang="en-US"/>
          <a:t>You may need to refer to the Community Engagement Assessment Tool to add the other LMPs, which include public transportation drivers, and internal migrants. I’m not also sure if any country did cover mental health organisations?</a:t>
        </a:r>
      </a:p>
    </p188:txBody>
  </p188:cm>
</p188:cmLst>
</file>

<file path=ppt/comments/modernComment_10C_96729B4A.xml><?xml version="1.0" encoding="utf-8"?>
<p188:cmLst xmlns:a="http://schemas.openxmlformats.org/drawingml/2006/main" xmlns:r="http://schemas.openxmlformats.org/officeDocument/2006/relationships" xmlns:p188="http://schemas.microsoft.com/office/powerpoint/2018/8/main">
  <p188:cm id="{16E5C92B-54FE-0047-9FC3-9ED0B6C42DD6}" authorId="{356A5F9B-B375-4128-1BF8-5263AEF8C5D6}" created="2024-04-02T00:28:54.539">
    <pc:sldMkLst xmlns:pc="http://schemas.microsoft.com/office/powerpoint/2013/main/command">
      <pc:docMk/>
      <pc:sldMk cId="2524093258" sldId="268"/>
    </pc:sldMkLst>
    <p188:txBody>
      <a:bodyPr/>
      <a:lstStyle/>
      <a:p>
        <a:r>
          <a:rPr lang="en-US"/>
          <a:t>The last point should be “Implementation of Costed Engagement Plan”, not of the assessment recommendations</a:t>
        </a:r>
      </a:p>
    </p188:txBody>
  </p188:cm>
</p188:cmLst>
</file>

<file path=ppt/comments/modernComment_10D_544295DD.xml><?xml version="1.0" encoding="utf-8"?>
<p188:cmLst xmlns:a="http://schemas.openxmlformats.org/drawingml/2006/main" xmlns:r="http://schemas.openxmlformats.org/officeDocument/2006/relationships" xmlns:p188="http://schemas.microsoft.com/office/powerpoint/2018/8/main">
  <p188:cm id="{5CB55255-A01B-FE41-92A5-B49171DD52DF}" authorId="{356A5F9B-B375-4128-1BF8-5263AEF8C5D6}" created="2024-04-02T00:29:31.590">
    <pc:sldMkLst xmlns:pc="http://schemas.microsoft.com/office/powerpoint/2013/main/command">
      <pc:docMk/>
      <pc:sldMk cId="1413649885" sldId="269"/>
    </pc:sldMkLst>
    <p188:txBody>
      <a:bodyPr/>
      <a:lstStyle/>
      <a:p>
        <a:r>
          <a:rPr lang="en-US"/>
          <a:t>Clarify that this is the process of the community engagement assessment and does not include the community engagement plan adoption and implementation, yeah?</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16E3E-DDC8-AA46-A81E-DF3ADC72016E}" type="doc">
      <dgm:prSet loTypeId="urn:microsoft.com/office/officeart/2005/8/layout/StepDownProcess" loCatId="" qsTypeId="urn:microsoft.com/office/officeart/2005/8/quickstyle/simple4" qsCatId="simple" csTypeId="urn:microsoft.com/office/officeart/2005/8/colors/colorful3" csCatId="colorful" phldr="1"/>
      <dgm:spPr/>
      <dgm:t>
        <a:bodyPr/>
        <a:lstStyle/>
        <a:p>
          <a:endParaRPr lang="en-US"/>
        </a:p>
      </dgm:t>
    </dgm:pt>
    <dgm:pt modelId="{7F200F18-E67C-AE48-8F07-B67632746DA9}">
      <dgm:prSet phldrT="[Text]" custT="1"/>
      <dgm:spPr>
        <a:xfrm>
          <a:off x="201589" y="99956"/>
          <a:ext cx="886860" cy="620773"/>
        </a:xfrm>
        <a:prstGeom prst="roundRect">
          <a:avLst>
            <a:gd name="adj" fmla="val 1667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t>
        <a:bodyPr/>
        <a:lstStyle/>
        <a:p>
          <a:r>
            <a:rPr lang="en-US" sz="1000" dirty="0">
              <a:solidFill>
                <a:sysClr val="window" lastClr="FFFFFF"/>
              </a:solidFill>
              <a:latin typeface="Calibri" panose="020F0502020204030204"/>
              <a:ea typeface="+mn-ea"/>
              <a:cs typeface="+mn-cs"/>
            </a:rPr>
            <a:t>Pre-Assessment</a:t>
          </a:r>
          <a:r>
            <a:rPr lang="en-US" sz="1000" baseline="0" dirty="0">
              <a:solidFill>
                <a:sysClr val="window" lastClr="FFFFFF"/>
              </a:solidFill>
              <a:latin typeface="Calibri" panose="020F0502020204030204"/>
              <a:ea typeface="+mn-ea"/>
              <a:cs typeface="+mn-cs"/>
            </a:rPr>
            <a:t> preparations </a:t>
          </a:r>
          <a:endParaRPr lang="en-US" sz="1000" dirty="0">
            <a:solidFill>
              <a:sysClr val="window" lastClr="FFFFFF"/>
            </a:solidFill>
            <a:latin typeface="Calibri" panose="020F0502020204030204"/>
            <a:ea typeface="+mn-ea"/>
            <a:cs typeface="+mn-cs"/>
          </a:endParaRPr>
        </a:p>
      </dgm:t>
    </dgm:pt>
    <dgm:pt modelId="{90F5F7F3-59D8-0E4D-9184-D16167F15DA0}" type="parTrans" cxnId="{2FD61B24-6337-0E4F-9951-BE906FAC883A}">
      <dgm:prSet/>
      <dgm:spPr/>
      <dgm:t>
        <a:bodyPr/>
        <a:lstStyle/>
        <a:p>
          <a:endParaRPr lang="en-US" sz="1000"/>
        </a:p>
      </dgm:t>
    </dgm:pt>
    <dgm:pt modelId="{4204363C-B685-6E4C-AD6F-D24FB5E7F9B6}" type="sibTrans" cxnId="{2FD61B24-6337-0E4F-9951-BE906FAC883A}">
      <dgm:prSet/>
      <dgm:spPr/>
      <dgm:t>
        <a:bodyPr/>
        <a:lstStyle/>
        <a:p>
          <a:endParaRPr lang="en-US" sz="1000"/>
        </a:p>
      </dgm:t>
    </dgm:pt>
    <dgm:pt modelId="{7ABF1264-7893-BB43-B27A-4F6A62F36A5F}">
      <dgm:prSet phldrT="[Text]" custT="1"/>
      <dgm:spPr>
        <a:xfrm>
          <a:off x="1357405" y="41341"/>
          <a:ext cx="2774265" cy="782793"/>
        </a:xfrm>
        <a:prstGeom prst="rect">
          <a:avLst/>
        </a:prstGeom>
        <a:noFill/>
        <a:ln>
          <a:solidFill>
            <a:sysClr val="windowText" lastClr="000000"/>
          </a:solidFill>
        </a:ln>
        <a:effectLst/>
      </dgm:spPr>
      <dgm:t>
        <a:bodyPr/>
        <a:lstStyle/>
        <a:p>
          <a:pPr marL="57150" lvl="1" indent="0" algn="l" defTabSz="400050">
            <a:lnSpc>
              <a:spcPct val="90000"/>
            </a:lnSpc>
            <a:spcBef>
              <a:spcPct val="0"/>
            </a:spcBef>
            <a:spcAft>
              <a:spcPct val="15000"/>
            </a:spcAft>
            <a:buNone/>
          </a:pPr>
          <a:r>
            <a:rPr lang="en-US" sz="1000" b="0" dirty="0">
              <a:solidFill>
                <a:sysClr val="windowText" lastClr="000000">
                  <a:hueOff val="0"/>
                  <a:satOff val="0"/>
                  <a:lumOff val="0"/>
                  <a:alphaOff val="0"/>
                </a:sysClr>
              </a:solidFill>
              <a:latin typeface="Calibri" panose="020F0502020204030204"/>
              <a:ea typeface="+mn-ea"/>
              <a:cs typeface="+mn-cs"/>
            </a:rPr>
            <a:t>Multi-stakeholder</a:t>
          </a:r>
          <a:r>
            <a:rPr lang="en-US" sz="1000" b="0" baseline="0" dirty="0">
              <a:solidFill>
                <a:sysClr val="windowText" lastClr="000000">
                  <a:hueOff val="0"/>
                  <a:satOff val="0"/>
                  <a:lumOff val="0"/>
                  <a:alphaOff val="0"/>
                </a:sysClr>
              </a:solidFill>
              <a:latin typeface="Calibri" panose="020F0502020204030204"/>
              <a:ea typeface="+mn-ea"/>
              <a:cs typeface="+mn-cs"/>
            </a:rPr>
            <a:t> orientation </a:t>
          </a:r>
          <a:endParaRPr lang="en-US" sz="1000" b="0" dirty="0">
            <a:solidFill>
              <a:sysClr val="windowText" lastClr="000000">
                <a:hueOff val="0"/>
                <a:satOff val="0"/>
                <a:lumOff val="0"/>
                <a:alphaOff val="0"/>
              </a:sysClr>
            </a:solidFill>
            <a:latin typeface="Calibri" panose="020F0502020204030204"/>
            <a:ea typeface="+mn-ea"/>
            <a:cs typeface="+mn-cs"/>
          </a:endParaRPr>
        </a:p>
      </dgm:t>
    </dgm:pt>
    <dgm:pt modelId="{33FD046B-E57B-B34F-81C2-034922239BA0}" type="parTrans" cxnId="{781BBF0C-DA16-2643-B91D-B617209C2521}">
      <dgm:prSet/>
      <dgm:spPr/>
      <dgm:t>
        <a:bodyPr/>
        <a:lstStyle/>
        <a:p>
          <a:endParaRPr lang="en-US" sz="1000"/>
        </a:p>
      </dgm:t>
    </dgm:pt>
    <dgm:pt modelId="{337945EC-32B8-D44F-A508-4D58EC9947A0}" type="sibTrans" cxnId="{781BBF0C-DA16-2643-B91D-B617209C2521}">
      <dgm:prSet/>
      <dgm:spPr/>
      <dgm:t>
        <a:bodyPr/>
        <a:lstStyle/>
        <a:p>
          <a:endParaRPr lang="en-US" sz="1000"/>
        </a:p>
      </dgm:t>
    </dgm:pt>
    <dgm:pt modelId="{8CB702C1-9260-BF4A-88FD-4478DBF3164A}">
      <dgm:prSet phldrT="[Text]" custT="1"/>
      <dgm:spPr>
        <a:xfrm>
          <a:off x="1355472" y="797289"/>
          <a:ext cx="886860" cy="620773"/>
        </a:xfrm>
        <a:prstGeom prst="roundRect">
          <a:avLst>
            <a:gd name="adj" fmla="val 16670"/>
          </a:avLst>
        </a:prstGeom>
        <a:gradFill rotWithShape="0">
          <a:gsLst>
            <a:gs pos="0">
              <a:srgbClr val="A5A5A5">
                <a:hueOff val="677650"/>
                <a:satOff val="25000"/>
                <a:lumOff val="-3676"/>
                <a:alphaOff val="0"/>
                <a:satMod val="103000"/>
                <a:lumMod val="102000"/>
                <a:tint val="94000"/>
              </a:srgbClr>
            </a:gs>
            <a:gs pos="50000">
              <a:srgbClr val="A5A5A5">
                <a:hueOff val="677650"/>
                <a:satOff val="25000"/>
                <a:lumOff val="-3676"/>
                <a:alphaOff val="0"/>
                <a:satMod val="110000"/>
                <a:lumMod val="100000"/>
                <a:shade val="100000"/>
              </a:srgbClr>
            </a:gs>
            <a:gs pos="100000">
              <a:srgbClr val="A5A5A5">
                <a:hueOff val="677650"/>
                <a:satOff val="25000"/>
                <a:lumOff val="-3676"/>
                <a:alphaOff val="0"/>
                <a:lumMod val="99000"/>
                <a:satMod val="120000"/>
                <a:shade val="78000"/>
              </a:srgbClr>
            </a:gs>
          </a:gsLst>
          <a:lin ang="5400000" scaled="0"/>
        </a:gradFill>
        <a:ln>
          <a:noFill/>
        </a:ln>
        <a:effectLst/>
      </dgm:spPr>
      <dgm:t>
        <a:bodyPr/>
        <a:lstStyle/>
        <a:p>
          <a:r>
            <a:rPr lang="en-US" sz="1000">
              <a:solidFill>
                <a:sysClr val="window" lastClr="FFFFFF"/>
              </a:solidFill>
              <a:latin typeface="Calibri" panose="020F0502020204030204"/>
              <a:ea typeface="+mn-ea"/>
              <a:cs typeface="+mn-cs"/>
            </a:rPr>
            <a:t>CE </a:t>
          </a:r>
          <a:r>
            <a:rPr lang="en-US" sz="1000" baseline="0">
              <a:solidFill>
                <a:sysClr val="window" lastClr="FFFFFF"/>
              </a:solidFill>
              <a:latin typeface="Calibri" panose="020F0502020204030204"/>
              <a:ea typeface="+mn-ea"/>
              <a:cs typeface="+mn-cs"/>
            </a:rPr>
            <a:t>Assessment </a:t>
          </a:r>
          <a:endParaRPr lang="en-US" sz="1000">
            <a:solidFill>
              <a:sysClr val="window" lastClr="FFFFFF"/>
            </a:solidFill>
            <a:latin typeface="Calibri" panose="020F0502020204030204"/>
            <a:ea typeface="+mn-ea"/>
            <a:cs typeface="+mn-cs"/>
          </a:endParaRPr>
        </a:p>
      </dgm:t>
    </dgm:pt>
    <dgm:pt modelId="{05E59245-B55E-A645-8AB4-01B4FD4D6063}" type="parTrans" cxnId="{4C66A8C1-177B-E548-B8A2-BF7F0AAC7938}">
      <dgm:prSet/>
      <dgm:spPr/>
      <dgm:t>
        <a:bodyPr/>
        <a:lstStyle/>
        <a:p>
          <a:endParaRPr lang="en-US" sz="1000"/>
        </a:p>
      </dgm:t>
    </dgm:pt>
    <dgm:pt modelId="{929DFA6E-202C-2B4A-B4DB-96C11ABBF474}" type="sibTrans" cxnId="{4C66A8C1-177B-E548-B8A2-BF7F0AAC7938}">
      <dgm:prSet/>
      <dgm:spPr/>
      <dgm:t>
        <a:bodyPr/>
        <a:lstStyle/>
        <a:p>
          <a:endParaRPr lang="en-US" sz="1000"/>
        </a:p>
      </dgm:t>
    </dgm:pt>
    <dgm:pt modelId="{03DB942F-A9ED-FC4E-AFEB-13066B92F10F}">
      <dgm:prSet phldrT="[Text]" custT="1"/>
      <dgm:spPr>
        <a:xfrm>
          <a:off x="2389796" y="847596"/>
          <a:ext cx="2141716" cy="616548"/>
        </a:xfrm>
        <a:prstGeom prst="rect">
          <a:avLst/>
        </a:prstGeom>
        <a:noFill/>
        <a:ln>
          <a:solidFill>
            <a:sysClr val="windowText" lastClr="000000"/>
          </a:solidFill>
        </a:ln>
        <a:effectLst/>
      </dgm:spPr>
      <dgm:t>
        <a:bodyPr/>
        <a:lstStyle/>
        <a:p>
          <a:r>
            <a:rPr lang="en-US" sz="1000">
              <a:solidFill>
                <a:sysClr val="windowText" lastClr="000000">
                  <a:hueOff val="0"/>
                  <a:satOff val="0"/>
                  <a:lumOff val="0"/>
                  <a:alphaOff val="0"/>
                </a:sysClr>
              </a:solidFill>
              <a:latin typeface="Calibri" panose="020F0502020204030204"/>
              <a:ea typeface="+mn-ea"/>
              <a:cs typeface="+mn-cs"/>
            </a:rPr>
            <a:t>Conduct Focus Group</a:t>
          </a:r>
          <a:r>
            <a:rPr lang="en-US" sz="1000" baseline="0">
              <a:solidFill>
                <a:sysClr val="windowText" lastClr="000000">
                  <a:hueOff val="0"/>
                  <a:satOff val="0"/>
                  <a:lumOff val="0"/>
                  <a:alphaOff val="0"/>
                </a:sysClr>
              </a:solidFill>
              <a:latin typeface="Calibri" panose="020F0502020204030204"/>
              <a:ea typeface="+mn-ea"/>
              <a:cs typeface="+mn-cs"/>
            </a:rPr>
            <a:t> Discussions </a:t>
          </a:r>
          <a:endParaRPr lang="en-US" sz="1000">
            <a:solidFill>
              <a:sysClr val="windowText" lastClr="000000">
                <a:hueOff val="0"/>
                <a:satOff val="0"/>
                <a:lumOff val="0"/>
                <a:alphaOff val="0"/>
              </a:sysClr>
            </a:solidFill>
            <a:latin typeface="Calibri" panose="020F0502020204030204"/>
            <a:ea typeface="+mn-ea"/>
            <a:cs typeface="+mn-cs"/>
          </a:endParaRPr>
        </a:p>
      </dgm:t>
    </dgm:pt>
    <dgm:pt modelId="{7569EFBE-7135-4649-BEDD-E54491F5CDE1}" type="parTrans" cxnId="{E8678000-AF91-BF4C-9F06-6B4E968E1AA9}">
      <dgm:prSet/>
      <dgm:spPr/>
      <dgm:t>
        <a:bodyPr/>
        <a:lstStyle/>
        <a:p>
          <a:endParaRPr lang="en-US" sz="1000"/>
        </a:p>
      </dgm:t>
    </dgm:pt>
    <dgm:pt modelId="{36B64A88-22A1-C649-B289-20EA1BC31009}" type="sibTrans" cxnId="{E8678000-AF91-BF4C-9F06-6B4E968E1AA9}">
      <dgm:prSet/>
      <dgm:spPr/>
      <dgm:t>
        <a:bodyPr/>
        <a:lstStyle/>
        <a:p>
          <a:endParaRPr lang="en-US" sz="1000"/>
        </a:p>
      </dgm:t>
    </dgm:pt>
    <dgm:pt modelId="{30BF3DB2-09F4-F048-9C25-126D658A2475}">
      <dgm:prSet phldrT="[Text]" custT="1"/>
      <dgm:spPr>
        <a:xfrm>
          <a:off x="2687119" y="1494622"/>
          <a:ext cx="886860" cy="620773"/>
        </a:xfrm>
        <a:prstGeom prst="roundRect">
          <a:avLst>
            <a:gd name="adj" fmla="val 16670"/>
          </a:avLst>
        </a:prstGeom>
        <a:gradFill rotWithShape="0">
          <a:gsLst>
            <a:gs pos="0">
              <a:srgbClr val="A5A5A5">
                <a:hueOff val="1355300"/>
                <a:satOff val="50000"/>
                <a:lumOff val="-7353"/>
                <a:alphaOff val="0"/>
                <a:satMod val="103000"/>
                <a:lumMod val="102000"/>
                <a:tint val="94000"/>
              </a:srgbClr>
            </a:gs>
            <a:gs pos="50000">
              <a:srgbClr val="A5A5A5">
                <a:hueOff val="1355300"/>
                <a:satOff val="50000"/>
                <a:lumOff val="-7353"/>
                <a:alphaOff val="0"/>
                <a:satMod val="110000"/>
                <a:lumMod val="100000"/>
                <a:shade val="100000"/>
              </a:srgbClr>
            </a:gs>
            <a:gs pos="100000">
              <a:srgbClr val="A5A5A5">
                <a:hueOff val="1355300"/>
                <a:satOff val="50000"/>
                <a:lumOff val="-7353"/>
                <a:alphaOff val="0"/>
                <a:lumMod val="99000"/>
                <a:satMod val="120000"/>
                <a:shade val="78000"/>
              </a:srgbClr>
            </a:gs>
          </a:gsLst>
          <a:lin ang="5400000" scaled="0"/>
        </a:gradFill>
        <a:ln>
          <a:noFill/>
        </a:ln>
        <a:effectLst/>
      </dgm:spPr>
      <dgm:t>
        <a:bodyPr/>
        <a:lstStyle/>
        <a:p>
          <a:r>
            <a:rPr lang="en-US" sz="1000">
              <a:solidFill>
                <a:sysClr val="window" lastClr="FFFFFF"/>
              </a:solidFill>
              <a:latin typeface="Calibri" panose="020F0502020204030204"/>
              <a:ea typeface="+mn-ea"/>
              <a:cs typeface="+mn-cs"/>
            </a:rPr>
            <a:t>Data analysis and reporting </a:t>
          </a:r>
        </a:p>
      </dgm:t>
    </dgm:pt>
    <dgm:pt modelId="{9435EE71-F231-394F-85F0-ABC9F3C55524}" type="parTrans" cxnId="{46538415-C1DA-7140-97C2-F3B56AA77E9D}">
      <dgm:prSet/>
      <dgm:spPr/>
      <dgm:t>
        <a:bodyPr/>
        <a:lstStyle/>
        <a:p>
          <a:endParaRPr lang="en-US" sz="1000"/>
        </a:p>
      </dgm:t>
    </dgm:pt>
    <dgm:pt modelId="{684B1A1B-93DF-1542-BE59-020C97EC6FCA}" type="sibTrans" cxnId="{46538415-C1DA-7140-97C2-F3B56AA77E9D}">
      <dgm:prSet/>
      <dgm:spPr/>
      <dgm:t>
        <a:bodyPr/>
        <a:lstStyle/>
        <a:p>
          <a:endParaRPr lang="en-US" sz="1000"/>
        </a:p>
      </dgm:t>
    </dgm:pt>
    <dgm:pt modelId="{3E53E054-3938-E345-96DB-E4C260239E0A}">
      <dgm:prSet phldrT="[Text]" custT="1"/>
      <dgm:spPr>
        <a:xfrm>
          <a:off x="3545463" y="1564316"/>
          <a:ext cx="2307111" cy="440138"/>
        </a:xfrm>
        <a:prstGeom prst="rect">
          <a:avLst/>
        </a:prstGeom>
        <a:noFill/>
        <a:ln>
          <a:solidFill>
            <a:sysClr val="windowText" lastClr="000000"/>
          </a:solidFill>
        </a:ln>
        <a:effectLst/>
      </dgm:spPr>
      <dgm:t>
        <a:bodyPr/>
        <a:lstStyle/>
        <a:p>
          <a:r>
            <a:rPr lang="en-US" sz="1000">
              <a:solidFill>
                <a:sysClr val="windowText" lastClr="000000">
                  <a:hueOff val="0"/>
                  <a:satOff val="0"/>
                  <a:lumOff val="0"/>
                  <a:alphaOff val="0"/>
                </a:sysClr>
              </a:solidFill>
              <a:latin typeface="Calibri" panose="020F0502020204030204"/>
              <a:ea typeface="+mn-ea"/>
              <a:cs typeface="+mn-cs"/>
            </a:rPr>
            <a:t>Qualitative</a:t>
          </a:r>
          <a:r>
            <a:rPr lang="en-US" sz="1000" baseline="0">
              <a:solidFill>
                <a:sysClr val="windowText" lastClr="000000">
                  <a:hueOff val="0"/>
                  <a:satOff val="0"/>
                  <a:lumOff val="0"/>
                  <a:alphaOff val="0"/>
                </a:sysClr>
              </a:solidFill>
              <a:latin typeface="Calibri" panose="020F0502020204030204"/>
              <a:ea typeface="+mn-ea"/>
              <a:cs typeface="+mn-cs"/>
            </a:rPr>
            <a:t> and quantitative analysis of findings  </a:t>
          </a:r>
          <a:endParaRPr lang="en-US" sz="1000">
            <a:solidFill>
              <a:sysClr val="windowText" lastClr="000000">
                <a:hueOff val="0"/>
                <a:satOff val="0"/>
                <a:lumOff val="0"/>
                <a:alphaOff val="0"/>
              </a:sysClr>
            </a:solidFill>
            <a:latin typeface="Calibri" panose="020F0502020204030204"/>
            <a:ea typeface="+mn-ea"/>
            <a:cs typeface="+mn-cs"/>
          </a:endParaRPr>
        </a:p>
      </dgm:t>
    </dgm:pt>
    <dgm:pt modelId="{14EBF6E6-2185-5442-9DAA-D174C040E961}" type="parTrans" cxnId="{B15ED65B-D950-4E4C-A4B5-CD5EC57854C0}">
      <dgm:prSet/>
      <dgm:spPr/>
      <dgm:t>
        <a:bodyPr/>
        <a:lstStyle/>
        <a:p>
          <a:endParaRPr lang="en-US" sz="1000"/>
        </a:p>
      </dgm:t>
    </dgm:pt>
    <dgm:pt modelId="{7CFC6380-AFB7-1348-A1DA-13D40615FA45}" type="sibTrans" cxnId="{B15ED65B-D950-4E4C-A4B5-CD5EC57854C0}">
      <dgm:prSet/>
      <dgm:spPr/>
      <dgm:t>
        <a:bodyPr/>
        <a:lstStyle/>
        <a:p>
          <a:endParaRPr lang="en-US" sz="1000"/>
        </a:p>
      </dgm:t>
    </dgm:pt>
    <dgm:pt modelId="{93D416AD-C727-AE4E-B09E-0596C060C2B5}">
      <dgm:prSet custT="1"/>
      <dgm:spPr>
        <a:xfrm>
          <a:off x="4018767" y="2191956"/>
          <a:ext cx="886860" cy="620773"/>
        </a:xfrm>
        <a:prstGeom prst="roundRect">
          <a:avLst>
            <a:gd name="adj" fmla="val 16670"/>
          </a:avLst>
        </a:prstGeom>
        <a:gradFill rotWithShape="0">
          <a:gsLst>
            <a:gs pos="0">
              <a:srgbClr val="A5A5A5">
                <a:hueOff val="2032949"/>
                <a:satOff val="75000"/>
                <a:lumOff val="-11029"/>
                <a:alphaOff val="0"/>
                <a:satMod val="103000"/>
                <a:lumMod val="102000"/>
                <a:tint val="94000"/>
              </a:srgbClr>
            </a:gs>
            <a:gs pos="50000">
              <a:srgbClr val="A5A5A5">
                <a:hueOff val="2032949"/>
                <a:satOff val="75000"/>
                <a:lumOff val="-11029"/>
                <a:alphaOff val="0"/>
                <a:satMod val="110000"/>
                <a:lumMod val="100000"/>
                <a:shade val="100000"/>
              </a:srgbClr>
            </a:gs>
            <a:gs pos="100000">
              <a:srgbClr val="A5A5A5">
                <a:hueOff val="2032949"/>
                <a:satOff val="75000"/>
                <a:lumOff val="-11029"/>
                <a:alphaOff val="0"/>
                <a:lumMod val="99000"/>
                <a:satMod val="120000"/>
                <a:shade val="78000"/>
              </a:srgbClr>
            </a:gs>
          </a:gsLst>
          <a:lin ang="5400000" scaled="0"/>
        </a:gradFill>
        <a:ln>
          <a:noFill/>
        </a:ln>
        <a:effectLst/>
      </dgm:spPr>
      <dgm:t>
        <a:bodyPr/>
        <a:lstStyle/>
        <a:p>
          <a:r>
            <a:rPr lang="en-US" sz="1000">
              <a:solidFill>
                <a:sysClr val="window" lastClr="FFFFFF"/>
              </a:solidFill>
              <a:latin typeface="Calibri" panose="020F0502020204030204"/>
              <a:ea typeface="+mn-ea"/>
              <a:cs typeface="+mn-cs"/>
            </a:rPr>
            <a:t>Country</a:t>
          </a:r>
          <a:r>
            <a:rPr lang="en-US" sz="1000" baseline="0">
              <a:solidFill>
                <a:sysClr val="window" lastClr="FFFFFF"/>
              </a:solidFill>
              <a:latin typeface="Calibri" panose="020F0502020204030204"/>
              <a:ea typeface="+mn-ea"/>
              <a:cs typeface="+mn-cs"/>
            </a:rPr>
            <a:t> level validation meeting</a:t>
          </a:r>
          <a:endParaRPr lang="en-US" sz="1000">
            <a:solidFill>
              <a:sysClr val="window" lastClr="FFFFFF"/>
            </a:solidFill>
            <a:latin typeface="Calibri" panose="020F0502020204030204"/>
            <a:ea typeface="+mn-ea"/>
            <a:cs typeface="+mn-cs"/>
          </a:endParaRPr>
        </a:p>
      </dgm:t>
    </dgm:pt>
    <dgm:pt modelId="{5015DA9E-8F6D-524E-9197-1677DB5D9A68}" type="parTrans" cxnId="{5D8C696D-061C-7342-9016-6480FC33EAF5}">
      <dgm:prSet/>
      <dgm:spPr/>
      <dgm:t>
        <a:bodyPr/>
        <a:lstStyle/>
        <a:p>
          <a:endParaRPr lang="en-US" sz="1000"/>
        </a:p>
      </dgm:t>
    </dgm:pt>
    <dgm:pt modelId="{136CA04C-CAC3-624F-8709-C91961A22D49}" type="sibTrans" cxnId="{5D8C696D-061C-7342-9016-6480FC33EAF5}">
      <dgm:prSet/>
      <dgm:spPr/>
      <dgm:t>
        <a:bodyPr/>
        <a:lstStyle/>
        <a:p>
          <a:endParaRPr lang="en-US" sz="1000"/>
        </a:p>
      </dgm:t>
    </dgm:pt>
    <dgm:pt modelId="{550D9527-7E9E-DF4F-9206-180D06DA99B2}">
      <dgm:prSet phldrT="[Text]" custT="1"/>
      <dgm:spPr>
        <a:xfrm>
          <a:off x="1357405" y="41341"/>
          <a:ext cx="2774265" cy="782793"/>
        </a:xfrm>
        <a:prstGeom prst="rect">
          <a:avLst/>
        </a:prstGeom>
        <a:noFill/>
        <a:ln>
          <a:solidFill>
            <a:sysClr val="windowText" lastClr="000000"/>
          </a:solidFill>
        </a:ln>
        <a:effectLst/>
      </dgm:spPr>
      <dgm:t>
        <a:bodyPr/>
        <a:lstStyle/>
        <a:p>
          <a:pPr marL="57150" lvl="1" indent="0" algn="l" defTabSz="400050">
            <a:lnSpc>
              <a:spcPct val="90000"/>
            </a:lnSpc>
            <a:spcBef>
              <a:spcPct val="0"/>
            </a:spcBef>
            <a:spcAft>
              <a:spcPct val="15000"/>
            </a:spcAft>
            <a:buNone/>
          </a:pPr>
          <a:r>
            <a:rPr lang="en-US" sz="1000" b="0" dirty="0">
              <a:solidFill>
                <a:sysClr val="windowText" lastClr="000000">
                  <a:hueOff val="0"/>
                  <a:satOff val="0"/>
                  <a:lumOff val="0"/>
                  <a:alphaOff val="0"/>
                </a:sysClr>
              </a:solidFill>
              <a:latin typeface="Calibri" panose="020F0502020204030204"/>
              <a:ea typeface="+mn-ea"/>
              <a:cs typeface="+mn-cs"/>
            </a:rPr>
            <a:t>Multi-stakeholder Steering</a:t>
          </a:r>
          <a:r>
            <a:rPr lang="en-US" sz="1000" b="0" baseline="0" dirty="0">
              <a:solidFill>
                <a:sysClr val="windowText" lastClr="000000">
                  <a:hueOff val="0"/>
                  <a:satOff val="0"/>
                  <a:lumOff val="0"/>
                  <a:alphaOff val="0"/>
                </a:sysClr>
              </a:solidFill>
              <a:latin typeface="Calibri" panose="020F0502020204030204"/>
              <a:ea typeface="+mn-ea"/>
              <a:cs typeface="+mn-cs"/>
            </a:rPr>
            <a:t> Committee </a:t>
          </a:r>
          <a:endParaRPr lang="en-US" sz="1000" b="0" dirty="0">
            <a:solidFill>
              <a:sysClr val="windowText" lastClr="000000">
                <a:hueOff val="0"/>
                <a:satOff val="0"/>
                <a:lumOff val="0"/>
                <a:alphaOff val="0"/>
              </a:sysClr>
            </a:solidFill>
            <a:latin typeface="Calibri" panose="020F0502020204030204"/>
            <a:ea typeface="+mn-ea"/>
            <a:cs typeface="+mn-cs"/>
          </a:endParaRPr>
        </a:p>
      </dgm:t>
    </dgm:pt>
    <dgm:pt modelId="{5D209A70-8D3B-AA43-8982-BDA58FB9938F}" type="parTrans" cxnId="{DB6BDC76-B6D2-3844-A317-E7BDEC30195F}">
      <dgm:prSet/>
      <dgm:spPr/>
      <dgm:t>
        <a:bodyPr/>
        <a:lstStyle/>
        <a:p>
          <a:endParaRPr lang="en-US" sz="1000"/>
        </a:p>
      </dgm:t>
    </dgm:pt>
    <dgm:pt modelId="{6C9B7FD8-6AC2-7B4C-AAC1-01B01E38D4D5}" type="sibTrans" cxnId="{DB6BDC76-B6D2-3844-A317-E7BDEC30195F}">
      <dgm:prSet/>
      <dgm:spPr/>
      <dgm:t>
        <a:bodyPr/>
        <a:lstStyle/>
        <a:p>
          <a:endParaRPr lang="en-US" sz="1000"/>
        </a:p>
      </dgm:t>
    </dgm:pt>
    <dgm:pt modelId="{36AE82D6-CB29-A545-8A20-E1834EAD75C3}">
      <dgm:prSet phldrT="[Text]" custT="1"/>
      <dgm:spPr>
        <a:xfrm>
          <a:off x="1357405" y="41341"/>
          <a:ext cx="2774265" cy="782793"/>
        </a:xfrm>
        <a:prstGeom prst="rect">
          <a:avLst/>
        </a:prstGeom>
        <a:noFill/>
        <a:ln>
          <a:solidFill>
            <a:sysClr val="windowText" lastClr="000000"/>
          </a:solidFill>
        </a:ln>
        <a:effectLst/>
      </dgm:spPr>
      <dgm:t>
        <a:bodyPr/>
        <a:lstStyle/>
        <a:p>
          <a:pPr marL="57150" marR="0" lvl="1" indent="-57150" algn="l" defTabSz="266700" rtl="0" eaLnBrk="1" fontAlgn="auto" latinLnBrk="0" hangingPunct="1">
            <a:lnSpc>
              <a:spcPct val="90000"/>
            </a:lnSpc>
            <a:spcBef>
              <a:spcPct val="0"/>
            </a:spcBef>
            <a:spcAft>
              <a:spcPct val="15000"/>
            </a:spcAft>
            <a:buClrTx/>
            <a:buSzTx/>
            <a:buFontTx/>
            <a:buNone/>
            <a:tabLst/>
            <a:defRPr/>
          </a:pPr>
          <a:endParaRPr lang="en-US" sz="1000">
            <a:solidFill>
              <a:sysClr val="windowText" lastClr="000000">
                <a:hueOff val="0"/>
                <a:satOff val="0"/>
                <a:lumOff val="0"/>
                <a:alphaOff val="0"/>
              </a:sysClr>
            </a:solidFill>
            <a:latin typeface="Calibri" panose="020F0502020204030204"/>
            <a:ea typeface="+mn-ea"/>
            <a:cs typeface="+mn-cs"/>
          </a:endParaRPr>
        </a:p>
      </dgm:t>
    </dgm:pt>
    <dgm:pt modelId="{8025D732-AE1C-114D-AADD-6C6F016AF6A4}" type="parTrans" cxnId="{09148F30-F3FC-0C4E-A205-4B5FB92E46FA}">
      <dgm:prSet/>
      <dgm:spPr/>
      <dgm:t>
        <a:bodyPr/>
        <a:lstStyle/>
        <a:p>
          <a:endParaRPr lang="en-US" sz="1000"/>
        </a:p>
      </dgm:t>
    </dgm:pt>
    <dgm:pt modelId="{5A8456AB-682A-6C41-9C44-CC5E09B10BFC}" type="sibTrans" cxnId="{09148F30-F3FC-0C4E-A205-4B5FB92E46FA}">
      <dgm:prSet/>
      <dgm:spPr/>
      <dgm:t>
        <a:bodyPr/>
        <a:lstStyle/>
        <a:p>
          <a:endParaRPr lang="en-US" sz="1000"/>
        </a:p>
      </dgm:t>
    </dgm:pt>
    <dgm:pt modelId="{A3FE73FF-CDCB-C343-B5EE-F4B81D30B4EA}">
      <dgm:prSet phldrT="[Text]" custT="1"/>
      <dgm:spPr>
        <a:xfrm>
          <a:off x="1357405" y="41341"/>
          <a:ext cx="2774265" cy="782793"/>
        </a:xfrm>
        <a:prstGeom prst="rect">
          <a:avLst/>
        </a:prstGeom>
        <a:noFill/>
        <a:ln>
          <a:solidFill>
            <a:sysClr val="windowText" lastClr="000000"/>
          </a:solidFill>
        </a:ln>
        <a:effectLst/>
      </dgm:spPr>
      <dgm:t>
        <a:bodyPr/>
        <a:lstStyle/>
        <a:p>
          <a:pPr marL="57150" lvl="1" indent="0" algn="l" defTabSz="400050">
            <a:lnSpc>
              <a:spcPct val="90000"/>
            </a:lnSpc>
            <a:spcBef>
              <a:spcPct val="0"/>
            </a:spcBef>
            <a:spcAft>
              <a:spcPct val="15000"/>
            </a:spcAft>
            <a:buNone/>
          </a:pPr>
          <a:r>
            <a:rPr lang="en-US" sz="1000" b="0" baseline="0" dirty="0">
              <a:solidFill>
                <a:sysClr val="windowText" lastClr="000000">
                  <a:hueOff val="0"/>
                  <a:satOff val="0"/>
                  <a:lumOff val="0"/>
                  <a:alphaOff val="0"/>
                </a:sysClr>
              </a:solidFill>
              <a:latin typeface="Calibri" panose="020F0502020204030204"/>
              <a:ea typeface="+mn-ea"/>
              <a:cs typeface="+mn-cs"/>
            </a:rPr>
            <a:t>Recruit </a:t>
          </a:r>
          <a:r>
            <a:rPr lang="en-US" sz="1000" b="0" dirty="0">
              <a:solidFill>
                <a:sysClr val="windowText" lastClr="000000">
                  <a:hueOff val="0"/>
                  <a:satOff val="0"/>
                  <a:lumOff val="0"/>
                  <a:alphaOff val="0"/>
                </a:sysClr>
              </a:solidFill>
              <a:latin typeface="Calibri" panose="020F0502020204030204"/>
              <a:ea typeface="+mn-ea"/>
              <a:cs typeface="+mn-cs"/>
            </a:rPr>
            <a:t>Country-level consultant </a:t>
          </a:r>
        </a:p>
      </dgm:t>
    </dgm:pt>
    <dgm:pt modelId="{AE74CC80-2D8D-4143-8C4B-CAD31CC31E52}" type="parTrans" cxnId="{51B7C083-97EF-8A48-9E1E-1FF00C62FAC8}">
      <dgm:prSet/>
      <dgm:spPr/>
      <dgm:t>
        <a:bodyPr/>
        <a:lstStyle/>
        <a:p>
          <a:endParaRPr lang="en-US" sz="1000"/>
        </a:p>
      </dgm:t>
    </dgm:pt>
    <dgm:pt modelId="{FABF0A96-B306-BB41-8A84-AD54A6C42CD0}" type="sibTrans" cxnId="{51B7C083-97EF-8A48-9E1E-1FF00C62FAC8}">
      <dgm:prSet/>
      <dgm:spPr/>
      <dgm:t>
        <a:bodyPr/>
        <a:lstStyle/>
        <a:p>
          <a:endParaRPr lang="en-US" sz="1000"/>
        </a:p>
      </dgm:t>
    </dgm:pt>
    <dgm:pt modelId="{55A3EFAF-2775-9847-8E06-504E6558926D}">
      <dgm:prSet phldrT="[Text]" custT="1"/>
      <dgm:spPr>
        <a:xfrm>
          <a:off x="1357405" y="41341"/>
          <a:ext cx="2774265" cy="782793"/>
        </a:xfrm>
        <a:prstGeom prst="rect">
          <a:avLst/>
        </a:prstGeom>
        <a:noFill/>
        <a:ln>
          <a:solidFill>
            <a:sysClr val="windowText" lastClr="000000"/>
          </a:solidFill>
        </a:ln>
        <a:effectLst/>
      </dgm:spPr>
      <dgm:t>
        <a:bodyPr/>
        <a:lstStyle/>
        <a:p>
          <a:pPr marL="57150" lvl="1" indent="0" algn="l" defTabSz="400050">
            <a:lnSpc>
              <a:spcPct val="90000"/>
            </a:lnSpc>
            <a:spcBef>
              <a:spcPct val="0"/>
            </a:spcBef>
            <a:spcAft>
              <a:spcPct val="15000"/>
            </a:spcAft>
            <a:buNone/>
          </a:pPr>
          <a:r>
            <a:rPr lang="en-US" sz="1000" b="0" dirty="0">
              <a:solidFill>
                <a:sysClr val="windowText" lastClr="000000">
                  <a:hueOff val="0"/>
                  <a:satOff val="0"/>
                  <a:lumOff val="0"/>
                  <a:alphaOff val="0"/>
                </a:sysClr>
              </a:solidFill>
              <a:latin typeface="Calibri" panose="020F0502020204030204"/>
              <a:ea typeface="+mn-ea"/>
              <a:cs typeface="+mn-cs"/>
            </a:rPr>
            <a:t>Orientation of Consultants and Steering</a:t>
          </a:r>
          <a:r>
            <a:rPr lang="en-US" sz="1000" b="0" baseline="0" dirty="0">
              <a:solidFill>
                <a:sysClr val="windowText" lastClr="000000">
                  <a:hueOff val="0"/>
                  <a:satOff val="0"/>
                  <a:lumOff val="0"/>
                  <a:alphaOff val="0"/>
                </a:sysClr>
              </a:solidFill>
              <a:latin typeface="Calibri" panose="020F0502020204030204"/>
              <a:ea typeface="+mn-ea"/>
              <a:cs typeface="+mn-cs"/>
            </a:rPr>
            <a:t> Committee</a:t>
          </a:r>
          <a:endParaRPr lang="en-US" sz="1000" b="0" dirty="0">
            <a:solidFill>
              <a:sysClr val="windowText" lastClr="000000">
                <a:hueOff val="0"/>
                <a:satOff val="0"/>
                <a:lumOff val="0"/>
                <a:alphaOff val="0"/>
              </a:sysClr>
            </a:solidFill>
            <a:latin typeface="Calibri" panose="020F0502020204030204"/>
            <a:ea typeface="+mn-ea"/>
            <a:cs typeface="+mn-cs"/>
          </a:endParaRPr>
        </a:p>
      </dgm:t>
    </dgm:pt>
    <dgm:pt modelId="{25264C52-D08B-8444-A39A-623C14B9BFDA}" type="parTrans" cxnId="{AE9624F1-39DD-7647-8D21-E705DCDFE9F9}">
      <dgm:prSet/>
      <dgm:spPr/>
      <dgm:t>
        <a:bodyPr/>
        <a:lstStyle/>
        <a:p>
          <a:endParaRPr lang="en-US" sz="1000"/>
        </a:p>
      </dgm:t>
    </dgm:pt>
    <dgm:pt modelId="{9B48BDD8-C0F7-E049-98C5-22411998DA19}" type="sibTrans" cxnId="{AE9624F1-39DD-7647-8D21-E705DCDFE9F9}">
      <dgm:prSet/>
      <dgm:spPr/>
      <dgm:t>
        <a:bodyPr/>
        <a:lstStyle/>
        <a:p>
          <a:endParaRPr lang="en-US" sz="1000"/>
        </a:p>
      </dgm:t>
    </dgm:pt>
    <dgm:pt modelId="{A8547C0A-D557-2C4C-B52B-CE1CADD657AF}">
      <dgm:prSet phldrT="[Text]" custT="1"/>
      <dgm:spPr>
        <a:xfrm>
          <a:off x="2389796" y="847596"/>
          <a:ext cx="2141716" cy="616548"/>
        </a:xfrm>
        <a:prstGeom prst="rect">
          <a:avLst/>
        </a:prstGeom>
        <a:noFill/>
        <a:ln>
          <a:solidFill>
            <a:sysClr val="windowText" lastClr="000000"/>
          </a:solidFill>
        </a:ln>
        <a:effectLst/>
      </dgm:spPr>
      <dgm:t>
        <a:bodyPr/>
        <a:lstStyle/>
        <a:p>
          <a:r>
            <a:rPr lang="en-US" sz="1000">
              <a:solidFill>
                <a:sysClr val="windowText" lastClr="000000">
                  <a:hueOff val="0"/>
                  <a:satOff val="0"/>
                  <a:lumOff val="0"/>
                  <a:alphaOff val="0"/>
                </a:sysClr>
              </a:solidFill>
              <a:latin typeface="Calibri" panose="020F0502020204030204"/>
              <a:ea typeface="+mn-ea"/>
              <a:cs typeface="+mn-cs"/>
            </a:rPr>
            <a:t>Key informant</a:t>
          </a:r>
          <a:r>
            <a:rPr lang="en-US" sz="1000" baseline="0">
              <a:solidFill>
                <a:sysClr val="windowText" lastClr="000000">
                  <a:hueOff val="0"/>
                  <a:satOff val="0"/>
                  <a:lumOff val="0"/>
                  <a:alphaOff val="0"/>
                </a:sysClr>
              </a:solidFill>
              <a:latin typeface="Calibri" panose="020F0502020204030204"/>
              <a:ea typeface="+mn-ea"/>
              <a:cs typeface="+mn-cs"/>
            </a:rPr>
            <a:t> Inteviews </a:t>
          </a:r>
          <a:endParaRPr lang="en-US" sz="1000">
            <a:solidFill>
              <a:sysClr val="windowText" lastClr="000000">
                <a:hueOff val="0"/>
                <a:satOff val="0"/>
                <a:lumOff val="0"/>
                <a:alphaOff val="0"/>
              </a:sysClr>
            </a:solidFill>
            <a:latin typeface="Calibri" panose="020F0502020204030204"/>
            <a:ea typeface="+mn-ea"/>
            <a:cs typeface="+mn-cs"/>
          </a:endParaRPr>
        </a:p>
      </dgm:t>
    </dgm:pt>
    <dgm:pt modelId="{6BDAEC7B-5436-A64B-A226-2C785D50ADBD}" type="parTrans" cxnId="{8E611F40-B2C4-7541-96F2-2DE8825AD592}">
      <dgm:prSet/>
      <dgm:spPr/>
      <dgm:t>
        <a:bodyPr/>
        <a:lstStyle/>
        <a:p>
          <a:endParaRPr lang="en-US" sz="1000"/>
        </a:p>
      </dgm:t>
    </dgm:pt>
    <dgm:pt modelId="{038BBEF6-5669-404E-8FE2-6028207A2B11}" type="sibTrans" cxnId="{8E611F40-B2C4-7541-96F2-2DE8825AD592}">
      <dgm:prSet/>
      <dgm:spPr/>
      <dgm:t>
        <a:bodyPr/>
        <a:lstStyle/>
        <a:p>
          <a:endParaRPr lang="en-US" sz="1000"/>
        </a:p>
      </dgm:t>
    </dgm:pt>
    <dgm:pt modelId="{B85A7E6D-7990-FC46-84DD-C4AC1BC59201}">
      <dgm:prSet phldrT="[Text]" custT="1"/>
      <dgm:spPr>
        <a:xfrm>
          <a:off x="2389796" y="847596"/>
          <a:ext cx="2141716" cy="616548"/>
        </a:xfrm>
        <a:prstGeom prst="rect">
          <a:avLst/>
        </a:prstGeom>
        <a:noFill/>
        <a:ln>
          <a:solidFill>
            <a:sysClr val="windowText" lastClr="000000"/>
          </a:solidFill>
        </a:ln>
        <a:effectLst/>
      </dgm:spPr>
      <dgm:t>
        <a:bodyPr/>
        <a:lstStyle/>
        <a:p>
          <a:r>
            <a:rPr lang="en-US" sz="1000">
              <a:solidFill>
                <a:sysClr val="windowText" lastClr="000000">
                  <a:hueOff val="0"/>
                  <a:satOff val="0"/>
                  <a:lumOff val="0"/>
                  <a:alphaOff val="0"/>
                </a:sysClr>
              </a:solidFill>
              <a:latin typeface="Calibri" panose="020F0502020204030204"/>
              <a:ea typeface="+mn-ea"/>
              <a:cs typeface="+mn-cs"/>
            </a:rPr>
            <a:t>Pre-validation FGDs</a:t>
          </a:r>
        </a:p>
      </dgm:t>
    </dgm:pt>
    <dgm:pt modelId="{70D2D718-B596-1A40-9375-9E11F134BED1}" type="parTrans" cxnId="{E9E85648-F081-174E-B3A7-A707D23A897E}">
      <dgm:prSet/>
      <dgm:spPr/>
      <dgm:t>
        <a:bodyPr/>
        <a:lstStyle/>
        <a:p>
          <a:endParaRPr lang="en-US" sz="1000"/>
        </a:p>
      </dgm:t>
    </dgm:pt>
    <dgm:pt modelId="{273FA6FF-09F9-0A48-A14D-6A186D06B493}" type="sibTrans" cxnId="{E9E85648-F081-174E-B3A7-A707D23A897E}">
      <dgm:prSet/>
      <dgm:spPr/>
      <dgm:t>
        <a:bodyPr/>
        <a:lstStyle/>
        <a:p>
          <a:endParaRPr lang="en-US" sz="1000"/>
        </a:p>
      </dgm:t>
    </dgm:pt>
    <dgm:pt modelId="{D33AE033-6D80-E147-A586-D28E815CAB39}">
      <dgm:prSet custT="1"/>
      <dgm:spPr>
        <a:xfrm>
          <a:off x="5350414" y="2889289"/>
          <a:ext cx="886860" cy="620773"/>
        </a:xfrm>
        <a:prstGeom prst="roundRect">
          <a:avLst>
            <a:gd name="adj" fmla="val 16670"/>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dgm:spPr>
      <dgm:t>
        <a:bodyPr/>
        <a:lstStyle/>
        <a:p>
          <a:r>
            <a:rPr lang="en-US" sz="1000">
              <a:solidFill>
                <a:sysClr val="window" lastClr="FFFFFF"/>
              </a:solidFill>
              <a:latin typeface="Calibri" panose="020F0502020204030204"/>
              <a:ea typeface="+mn-ea"/>
              <a:cs typeface="+mn-cs"/>
            </a:rPr>
            <a:t>Report Launch &amp; dissemination</a:t>
          </a:r>
          <a:r>
            <a:rPr lang="en-US" sz="1000" baseline="0">
              <a:solidFill>
                <a:sysClr val="window" lastClr="FFFFFF"/>
              </a:solidFill>
              <a:latin typeface="Calibri" panose="020F0502020204030204"/>
              <a:ea typeface="+mn-ea"/>
              <a:cs typeface="+mn-cs"/>
            </a:rPr>
            <a:t> </a:t>
          </a:r>
          <a:r>
            <a:rPr lang="en-US" sz="1000">
              <a:solidFill>
                <a:sysClr val="window" lastClr="FFFFFF"/>
              </a:solidFill>
              <a:latin typeface="Calibri" panose="020F0502020204030204"/>
              <a:ea typeface="+mn-ea"/>
              <a:cs typeface="+mn-cs"/>
            </a:rPr>
            <a:t> </a:t>
          </a:r>
        </a:p>
      </dgm:t>
    </dgm:pt>
    <dgm:pt modelId="{6EF504CC-421D-9C42-A862-AC6D5BFA8ADC}" type="parTrans" cxnId="{42A5607E-8B0E-8F47-BEAB-ED774FC107E7}">
      <dgm:prSet/>
      <dgm:spPr/>
      <dgm:t>
        <a:bodyPr/>
        <a:lstStyle/>
        <a:p>
          <a:endParaRPr lang="en-US" sz="1000"/>
        </a:p>
      </dgm:t>
    </dgm:pt>
    <dgm:pt modelId="{FBC9F8AE-A8D1-794E-92F6-7954D722952B}" type="sibTrans" cxnId="{42A5607E-8B0E-8F47-BEAB-ED774FC107E7}">
      <dgm:prSet/>
      <dgm:spPr/>
      <dgm:t>
        <a:bodyPr/>
        <a:lstStyle/>
        <a:p>
          <a:endParaRPr lang="en-US" sz="1000"/>
        </a:p>
      </dgm:t>
    </dgm:pt>
    <dgm:pt modelId="{BB605E03-65A6-894A-AC14-1F4B4C330868}">
      <dgm:prSet phldrT="[Text]" custT="1"/>
      <dgm:spPr>
        <a:xfrm>
          <a:off x="3545463" y="1564316"/>
          <a:ext cx="2307111" cy="440138"/>
        </a:xfrm>
        <a:prstGeom prst="rect">
          <a:avLst/>
        </a:prstGeom>
        <a:noFill/>
        <a:ln>
          <a:solidFill>
            <a:sysClr val="windowText" lastClr="000000"/>
          </a:solidFill>
        </a:ln>
        <a:effectLst/>
      </dgm:spPr>
      <dgm:t>
        <a:bodyPr/>
        <a:lstStyle/>
        <a:p>
          <a:r>
            <a:rPr lang="en-US" sz="1000">
              <a:solidFill>
                <a:sysClr val="windowText" lastClr="000000">
                  <a:hueOff val="0"/>
                  <a:satOff val="0"/>
                  <a:lumOff val="0"/>
                  <a:alphaOff val="0"/>
                </a:sysClr>
              </a:solidFill>
              <a:latin typeface="Calibri" panose="020F0502020204030204"/>
              <a:ea typeface="+mn-ea"/>
              <a:cs typeface="+mn-cs"/>
            </a:rPr>
            <a:t>Compiltation of CE assessment report</a:t>
          </a:r>
        </a:p>
      </dgm:t>
    </dgm:pt>
    <dgm:pt modelId="{2E167089-F089-E743-B093-59464425D3B0}" type="sibTrans" cxnId="{82DCFAB2-543F-164C-8592-9EF568BB1006}">
      <dgm:prSet/>
      <dgm:spPr/>
      <dgm:t>
        <a:bodyPr/>
        <a:lstStyle/>
        <a:p>
          <a:endParaRPr lang="en-US" sz="1000"/>
        </a:p>
      </dgm:t>
    </dgm:pt>
    <dgm:pt modelId="{1FD2991F-3056-934A-99D0-0C8834D89E28}" type="parTrans" cxnId="{82DCFAB2-543F-164C-8592-9EF568BB1006}">
      <dgm:prSet/>
      <dgm:spPr/>
      <dgm:t>
        <a:bodyPr/>
        <a:lstStyle/>
        <a:p>
          <a:endParaRPr lang="en-US" sz="1000"/>
        </a:p>
      </dgm:t>
    </dgm:pt>
    <dgm:pt modelId="{3143AA40-3B5B-754A-8434-B5EF32EE8CBE}">
      <dgm:prSet custT="1"/>
      <dgm:spPr>
        <a:xfrm>
          <a:off x="4991611" y="2275439"/>
          <a:ext cx="1152988" cy="501736"/>
        </a:xfrm>
        <a:prstGeom prst="rect">
          <a:avLst/>
        </a:prstGeom>
        <a:noFill/>
        <a:ln>
          <a:solidFill>
            <a:sysClr val="windowText" lastClr="000000"/>
          </a:solidFill>
        </a:ln>
        <a:effectLst/>
      </dgm:spPr>
      <dgm:t>
        <a:bodyPr/>
        <a:lstStyle/>
        <a:p>
          <a:r>
            <a:rPr lang="en-US" sz="1000">
              <a:solidFill>
                <a:sysClr val="windowText" lastClr="000000">
                  <a:hueOff val="0"/>
                  <a:satOff val="0"/>
                  <a:lumOff val="0"/>
                  <a:alphaOff val="0"/>
                </a:sysClr>
              </a:solidFill>
              <a:latin typeface="Calibri" panose="020F0502020204030204"/>
              <a:ea typeface="+mn-ea"/>
              <a:cs typeface="+mn-cs"/>
            </a:rPr>
            <a:t>Multiple stakeholders </a:t>
          </a:r>
        </a:p>
      </dgm:t>
    </dgm:pt>
    <dgm:pt modelId="{B1DDE2EA-F578-3D4A-B79B-60BDB4AE537A}" type="parTrans" cxnId="{F21A764E-064C-0C46-93F1-CD405A56EEDE}">
      <dgm:prSet/>
      <dgm:spPr/>
      <dgm:t>
        <a:bodyPr/>
        <a:lstStyle/>
        <a:p>
          <a:endParaRPr lang="en-US" sz="1000"/>
        </a:p>
      </dgm:t>
    </dgm:pt>
    <dgm:pt modelId="{B4938CE2-1AF0-5445-873A-8BA0D3EF8F1D}" type="sibTrans" cxnId="{F21A764E-064C-0C46-93F1-CD405A56EEDE}">
      <dgm:prSet/>
      <dgm:spPr/>
      <dgm:t>
        <a:bodyPr/>
        <a:lstStyle/>
        <a:p>
          <a:endParaRPr lang="en-US" sz="1000"/>
        </a:p>
      </dgm:t>
    </dgm:pt>
    <dgm:pt modelId="{FA62F734-8483-6F45-B2FB-21600A00F828}">
      <dgm:prSet phldrT="[Text]" custT="1"/>
      <dgm:spPr>
        <a:xfrm>
          <a:off x="2389796" y="847596"/>
          <a:ext cx="2141716" cy="616548"/>
        </a:xfrm>
        <a:prstGeom prst="rect">
          <a:avLst/>
        </a:prstGeom>
        <a:noFill/>
        <a:ln>
          <a:solidFill>
            <a:sysClr val="windowText" lastClr="000000"/>
          </a:solidFill>
        </a:ln>
        <a:effectLst/>
      </dgm:spPr>
      <dgm:t>
        <a:bodyPr/>
        <a:lstStyle/>
        <a:p>
          <a:r>
            <a:rPr lang="en-US" sz="1000">
              <a:solidFill>
                <a:sysClr val="windowText" lastClr="000000">
                  <a:hueOff val="0"/>
                  <a:satOff val="0"/>
                  <a:lumOff val="0"/>
                  <a:alphaOff val="0"/>
                </a:sysClr>
              </a:solidFill>
              <a:latin typeface="Calibri" panose="020F0502020204030204"/>
              <a:ea typeface="+mn-ea"/>
              <a:cs typeface="+mn-cs"/>
            </a:rPr>
            <a:t>Survey questionnaire</a:t>
          </a:r>
          <a:r>
            <a:rPr lang="en-US" sz="1000" baseline="0">
              <a:solidFill>
                <a:sysClr val="windowText" lastClr="000000">
                  <a:hueOff val="0"/>
                  <a:satOff val="0"/>
                  <a:lumOff val="0"/>
                  <a:alphaOff val="0"/>
                </a:sysClr>
              </a:solidFill>
              <a:latin typeface="Calibri" panose="020F0502020204030204"/>
              <a:ea typeface="+mn-ea"/>
              <a:cs typeface="+mn-cs"/>
            </a:rPr>
            <a:t> </a:t>
          </a:r>
          <a:endParaRPr lang="en-US" sz="1000">
            <a:solidFill>
              <a:sysClr val="windowText" lastClr="000000">
                <a:hueOff val="0"/>
                <a:satOff val="0"/>
                <a:lumOff val="0"/>
                <a:alphaOff val="0"/>
              </a:sysClr>
            </a:solidFill>
            <a:latin typeface="Calibri" panose="020F0502020204030204"/>
            <a:ea typeface="+mn-ea"/>
            <a:cs typeface="+mn-cs"/>
          </a:endParaRPr>
        </a:p>
      </dgm:t>
    </dgm:pt>
    <dgm:pt modelId="{E2BFA3A3-DC5F-444C-A2E6-37EFECAE2A68}" type="parTrans" cxnId="{91FCBE41-E5E0-EC49-9622-21A16532E82E}">
      <dgm:prSet/>
      <dgm:spPr/>
      <dgm:t>
        <a:bodyPr/>
        <a:lstStyle/>
        <a:p>
          <a:endParaRPr lang="en-US" sz="1000"/>
        </a:p>
      </dgm:t>
    </dgm:pt>
    <dgm:pt modelId="{C1479633-E2B1-6E46-A611-78C70572349C}" type="sibTrans" cxnId="{91FCBE41-E5E0-EC49-9622-21A16532E82E}">
      <dgm:prSet/>
      <dgm:spPr/>
      <dgm:t>
        <a:bodyPr/>
        <a:lstStyle/>
        <a:p>
          <a:endParaRPr lang="en-US" sz="1000"/>
        </a:p>
      </dgm:t>
    </dgm:pt>
    <dgm:pt modelId="{410F4426-FA84-44C3-9169-225B4FAD49AC}">
      <dgm:prSet phldrT="[Text]" custT="1"/>
      <dgm:spPr>
        <a:xfrm>
          <a:off x="1357405" y="41341"/>
          <a:ext cx="2774265" cy="782793"/>
        </a:xfrm>
        <a:noFill/>
        <a:ln>
          <a:solidFill>
            <a:sysClr val="windowText" lastClr="000000"/>
          </a:solidFill>
        </a:ln>
        <a:effectLst/>
      </dgm:spPr>
      <dgm:t>
        <a:bodyPr/>
        <a:lstStyle/>
        <a:p>
          <a:pPr marL="57150" lvl="1" indent="0" algn="l" defTabSz="400050">
            <a:lnSpc>
              <a:spcPct val="90000"/>
            </a:lnSpc>
            <a:spcBef>
              <a:spcPct val="0"/>
            </a:spcBef>
            <a:spcAft>
              <a:spcPct val="15000"/>
            </a:spcAft>
            <a:buNone/>
          </a:pPr>
          <a:endParaRPr lang="en-US" sz="1000" b="0">
            <a:solidFill>
              <a:sysClr val="windowText" lastClr="000000">
                <a:hueOff val="0"/>
                <a:satOff val="0"/>
                <a:lumOff val="0"/>
                <a:alphaOff val="0"/>
              </a:sysClr>
            </a:solidFill>
            <a:latin typeface="Calibri" panose="020F0502020204030204"/>
            <a:ea typeface="+mn-ea"/>
            <a:cs typeface="+mn-cs"/>
          </a:endParaRPr>
        </a:p>
      </dgm:t>
    </dgm:pt>
    <dgm:pt modelId="{BDFE9887-6948-4726-9DED-EF5568F86D84}" type="parTrans" cxnId="{13C535A8-5501-4398-A5CB-73518315DE4A}">
      <dgm:prSet/>
      <dgm:spPr/>
      <dgm:t>
        <a:bodyPr/>
        <a:lstStyle/>
        <a:p>
          <a:endParaRPr lang="en-US"/>
        </a:p>
      </dgm:t>
    </dgm:pt>
    <dgm:pt modelId="{072440E5-A8C1-42DE-9999-25FCFBC8B33F}" type="sibTrans" cxnId="{13C535A8-5501-4398-A5CB-73518315DE4A}">
      <dgm:prSet/>
      <dgm:spPr/>
      <dgm:t>
        <a:bodyPr/>
        <a:lstStyle/>
        <a:p>
          <a:endParaRPr lang="en-US"/>
        </a:p>
      </dgm:t>
    </dgm:pt>
    <dgm:pt modelId="{C30BE626-F47A-D341-BAC9-36E497DAA481}" type="pres">
      <dgm:prSet presAssocID="{27C16E3E-DDC8-AA46-A81E-DF3ADC72016E}" presName="rootnode" presStyleCnt="0">
        <dgm:presLayoutVars>
          <dgm:chMax/>
          <dgm:chPref/>
          <dgm:dir/>
          <dgm:animLvl val="lvl"/>
        </dgm:presLayoutVars>
      </dgm:prSet>
      <dgm:spPr/>
      <dgm:t>
        <a:bodyPr/>
        <a:lstStyle/>
        <a:p>
          <a:endParaRPr lang="en-US"/>
        </a:p>
      </dgm:t>
    </dgm:pt>
    <dgm:pt modelId="{3200A3A1-F99E-1B42-AB79-C49C4E667F3B}" type="pres">
      <dgm:prSet presAssocID="{7F200F18-E67C-AE48-8F07-B67632746DA9}" presName="composite" presStyleCnt="0"/>
      <dgm:spPr/>
    </dgm:pt>
    <dgm:pt modelId="{0903323B-67AA-774C-9988-35D8EF784C32}" type="pres">
      <dgm:prSet presAssocID="{7F200F18-E67C-AE48-8F07-B67632746DA9}" presName="bentUpArrow1" presStyleLbl="alignImgPlace1" presStyleIdx="0" presStyleCnt="4"/>
      <dgm:spPr>
        <a:xfrm rot="5400000">
          <a:off x="341165" y="683950"/>
          <a:ext cx="526823" cy="599769"/>
        </a:xfrm>
        <a:prstGeom prst="bentUpArrow">
          <a:avLst>
            <a:gd name="adj1" fmla="val 32840"/>
            <a:gd name="adj2" fmla="val 25000"/>
            <a:gd name="adj3" fmla="val 35780"/>
          </a:avLst>
        </a:prstGeom>
        <a:solidFill>
          <a:srgbClr val="A5A5A5">
            <a:tint val="50000"/>
            <a:hueOff val="0"/>
            <a:satOff val="0"/>
            <a:lumOff val="0"/>
            <a:alphaOff val="0"/>
          </a:srgbClr>
        </a:solidFill>
        <a:ln>
          <a:noFill/>
        </a:ln>
        <a:effectLst/>
      </dgm:spPr>
      <dgm:t>
        <a:bodyPr/>
        <a:lstStyle/>
        <a:p>
          <a:endParaRPr lang="en-US"/>
        </a:p>
      </dgm:t>
    </dgm:pt>
    <dgm:pt modelId="{6AB81970-C278-ED4C-80B2-A55F5727D6F1}" type="pres">
      <dgm:prSet presAssocID="{7F200F18-E67C-AE48-8F07-B67632746DA9}" presName="ParentText" presStyleLbl="node1" presStyleIdx="0" presStyleCnt="5">
        <dgm:presLayoutVars>
          <dgm:chMax val="1"/>
          <dgm:chPref val="1"/>
          <dgm:bulletEnabled val="1"/>
        </dgm:presLayoutVars>
      </dgm:prSet>
      <dgm:spPr/>
      <dgm:t>
        <a:bodyPr/>
        <a:lstStyle/>
        <a:p>
          <a:endParaRPr lang="en-US"/>
        </a:p>
      </dgm:t>
    </dgm:pt>
    <dgm:pt modelId="{AA0D8F6B-7605-984E-A7E0-7F8E4C760E8D}" type="pres">
      <dgm:prSet presAssocID="{7F200F18-E67C-AE48-8F07-B67632746DA9}" presName="ChildText" presStyleLbl="revTx" presStyleIdx="0" presStyleCnt="4" custScaleX="445269" custScaleY="165055" custLinFactX="100000" custLinFactNeighborX="106751" custLinFactNeighborY="4526">
        <dgm:presLayoutVars>
          <dgm:chMax val="0"/>
          <dgm:chPref val="0"/>
          <dgm:bulletEnabled val="1"/>
        </dgm:presLayoutVars>
      </dgm:prSet>
      <dgm:spPr>
        <a:prstGeom prst="rect">
          <a:avLst/>
        </a:prstGeom>
      </dgm:spPr>
      <dgm:t>
        <a:bodyPr/>
        <a:lstStyle/>
        <a:p>
          <a:endParaRPr lang="en-US"/>
        </a:p>
      </dgm:t>
    </dgm:pt>
    <dgm:pt modelId="{FAF3FF2A-8A22-3241-B6C3-D5F7E63D851D}" type="pres">
      <dgm:prSet presAssocID="{4204363C-B685-6E4C-AD6F-D24FB5E7F9B6}" presName="sibTrans" presStyleCnt="0"/>
      <dgm:spPr/>
    </dgm:pt>
    <dgm:pt modelId="{C5797586-96CF-564E-8D07-F762F0B2A0DA}" type="pres">
      <dgm:prSet presAssocID="{8CB702C1-9260-BF4A-88FD-4478DBF3164A}" presName="composite" presStyleCnt="0"/>
      <dgm:spPr/>
    </dgm:pt>
    <dgm:pt modelId="{2E126AC6-B685-1C4F-A4AA-DC6BF85295D4}" type="pres">
      <dgm:prSet presAssocID="{8CB702C1-9260-BF4A-88FD-4478DBF3164A}" presName="bentUpArrow1" presStyleLbl="alignImgPlace1" presStyleIdx="1" presStyleCnt="4"/>
      <dgm:spPr>
        <a:xfrm rot="5400000">
          <a:off x="1495048" y="1381283"/>
          <a:ext cx="526823" cy="599769"/>
        </a:xfrm>
        <a:prstGeom prst="bentUpArrow">
          <a:avLst>
            <a:gd name="adj1" fmla="val 32840"/>
            <a:gd name="adj2" fmla="val 25000"/>
            <a:gd name="adj3" fmla="val 35780"/>
          </a:avLst>
        </a:prstGeom>
        <a:solidFill>
          <a:srgbClr val="A5A5A5">
            <a:tint val="50000"/>
            <a:hueOff val="651890"/>
            <a:satOff val="33333"/>
            <a:lumOff val="3511"/>
            <a:alphaOff val="0"/>
          </a:srgbClr>
        </a:solidFill>
        <a:ln>
          <a:noFill/>
        </a:ln>
        <a:effectLst/>
      </dgm:spPr>
      <dgm:t>
        <a:bodyPr/>
        <a:lstStyle/>
        <a:p>
          <a:endParaRPr lang="en-US"/>
        </a:p>
      </dgm:t>
    </dgm:pt>
    <dgm:pt modelId="{549D2AE5-B37B-5A40-BAD2-E332FF95D3A0}" type="pres">
      <dgm:prSet presAssocID="{8CB702C1-9260-BF4A-88FD-4478DBF3164A}" presName="ParentText" presStyleLbl="node1" presStyleIdx="1" presStyleCnt="5">
        <dgm:presLayoutVars>
          <dgm:chMax val="1"/>
          <dgm:chPref val="1"/>
          <dgm:bulletEnabled val="1"/>
        </dgm:presLayoutVars>
      </dgm:prSet>
      <dgm:spPr/>
      <dgm:t>
        <a:bodyPr/>
        <a:lstStyle/>
        <a:p>
          <a:endParaRPr lang="en-US"/>
        </a:p>
      </dgm:t>
    </dgm:pt>
    <dgm:pt modelId="{7056F482-4801-E545-AE77-B931DA174493}" type="pres">
      <dgm:prSet presAssocID="{8CB702C1-9260-BF4A-88FD-4478DBF3164A}" presName="ChildText" presStyleLbl="revTx" presStyleIdx="1" presStyleCnt="4" custScaleX="332040" custScaleY="122883" custLinFactX="38882" custLinFactNeighborX="100000" custLinFactNeighborY="9668">
        <dgm:presLayoutVars>
          <dgm:chMax val="0"/>
          <dgm:chPref val="0"/>
          <dgm:bulletEnabled val="1"/>
        </dgm:presLayoutVars>
      </dgm:prSet>
      <dgm:spPr/>
      <dgm:t>
        <a:bodyPr/>
        <a:lstStyle/>
        <a:p>
          <a:endParaRPr lang="en-US"/>
        </a:p>
      </dgm:t>
    </dgm:pt>
    <dgm:pt modelId="{891B1803-BD26-8148-B095-BD2186D0614D}" type="pres">
      <dgm:prSet presAssocID="{929DFA6E-202C-2B4A-B4DB-96C11ABBF474}" presName="sibTrans" presStyleCnt="0"/>
      <dgm:spPr/>
    </dgm:pt>
    <dgm:pt modelId="{527CD8D4-299A-9740-8A73-8AE6C5364BD3}" type="pres">
      <dgm:prSet presAssocID="{30BF3DB2-09F4-F048-9C25-126D658A2475}" presName="composite" presStyleCnt="0"/>
      <dgm:spPr/>
    </dgm:pt>
    <dgm:pt modelId="{00615FDE-4735-3C4D-9E0C-FD50382BB2E3}" type="pres">
      <dgm:prSet presAssocID="{30BF3DB2-09F4-F048-9C25-126D658A2475}" presName="bentUpArrow1" presStyleLbl="alignImgPlace1" presStyleIdx="2" presStyleCnt="4"/>
      <dgm:spPr>
        <a:xfrm rot="5400000">
          <a:off x="2826696" y="2078616"/>
          <a:ext cx="526823" cy="599769"/>
        </a:xfrm>
        <a:prstGeom prst="bentUpArrow">
          <a:avLst>
            <a:gd name="adj1" fmla="val 32840"/>
            <a:gd name="adj2" fmla="val 25000"/>
            <a:gd name="adj3" fmla="val 35780"/>
          </a:avLst>
        </a:prstGeom>
        <a:solidFill>
          <a:srgbClr val="A5A5A5">
            <a:tint val="50000"/>
            <a:hueOff val="1303779"/>
            <a:satOff val="66667"/>
            <a:lumOff val="7021"/>
            <a:alphaOff val="0"/>
          </a:srgbClr>
        </a:solidFill>
        <a:ln>
          <a:noFill/>
        </a:ln>
        <a:effectLst/>
      </dgm:spPr>
      <dgm:t>
        <a:bodyPr/>
        <a:lstStyle/>
        <a:p>
          <a:endParaRPr lang="en-US"/>
        </a:p>
      </dgm:t>
    </dgm:pt>
    <dgm:pt modelId="{2451D5E7-5DAE-304B-B329-D7C97DCC6DF7}" type="pres">
      <dgm:prSet presAssocID="{30BF3DB2-09F4-F048-9C25-126D658A2475}" presName="ParentText" presStyleLbl="node1" presStyleIdx="2" presStyleCnt="5">
        <dgm:presLayoutVars>
          <dgm:chMax val="1"/>
          <dgm:chPref val="1"/>
          <dgm:bulletEnabled val="1"/>
        </dgm:presLayoutVars>
      </dgm:prSet>
      <dgm:spPr/>
      <dgm:t>
        <a:bodyPr/>
        <a:lstStyle/>
        <a:p>
          <a:endParaRPr lang="en-US"/>
        </a:p>
      </dgm:t>
    </dgm:pt>
    <dgm:pt modelId="{57ECAAD2-F7C6-F746-BC05-2D1E24A0FB3B}" type="pres">
      <dgm:prSet presAssocID="{30BF3DB2-09F4-F048-9C25-126D658A2475}" presName="ChildText" presStyleLbl="revTx" presStyleIdx="2" presStyleCnt="4" custScaleX="357682" custScaleY="87723" custLinFactX="24420" custLinFactNeighborX="100000" custLinFactNeighborY="-4048">
        <dgm:presLayoutVars>
          <dgm:chMax val="0"/>
          <dgm:chPref val="0"/>
          <dgm:bulletEnabled val="1"/>
        </dgm:presLayoutVars>
      </dgm:prSet>
      <dgm:spPr/>
      <dgm:t>
        <a:bodyPr/>
        <a:lstStyle/>
        <a:p>
          <a:endParaRPr lang="en-US"/>
        </a:p>
      </dgm:t>
    </dgm:pt>
    <dgm:pt modelId="{E81D56CD-6FB0-8B40-8035-713829ADA8D3}" type="pres">
      <dgm:prSet presAssocID="{684B1A1B-93DF-1542-BE59-020C97EC6FCA}" presName="sibTrans" presStyleCnt="0"/>
      <dgm:spPr/>
    </dgm:pt>
    <dgm:pt modelId="{EDA7627B-E094-4645-A91E-97F8325DC7FF}" type="pres">
      <dgm:prSet presAssocID="{93D416AD-C727-AE4E-B09E-0596C060C2B5}" presName="composite" presStyleCnt="0"/>
      <dgm:spPr/>
    </dgm:pt>
    <dgm:pt modelId="{2BAAE43B-CC13-4943-A067-CCE598D493E9}" type="pres">
      <dgm:prSet presAssocID="{93D416AD-C727-AE4E-B09E-0596C060C2B5}" presName="bentUpArrow1" presStyleLbl="alignImgPlace1" presStyleIdx="3" presStyleCnt="4"/>
      <dgm:spPr>
        <a:xfrm rot="5400000">
          <a:off x="4158343" y="2775950"/>
          <a:ext cx="526823" cy="599769"/>
        </a:xfrm>
        <a:prstGeom prst="bentUpArrow">
          <a:avLst>
            <a:gd name="adj1" fmla="val 32840"/>
            <a:gd name="adj2" fmla="val 25000"/>
            <a:gd name="adj3" fmla="val 35780"/>
          </a:avLst>
        </a:prstGeom>
        <a:solidFill>
          <a:srgbClr val="A5A5A5">
            <a:tint val="50000"/>
            <a:hueOff val="1955669"/>
            <a:satOff val="100000"/>
            <a:lumOff val="10532"/>
            <a:alphaOff val="0"/>
          </a:srgbClr>
        </a:solidFill>
        <a:ln>
          <a:noFill/>
        </a:ln>
        <a:effectLst/>
      </dgm:spPr>
      <dgm:t>
        <a:bodyPr/>
        <a:lstStyle/>
        <a:p>
          <a:endParaRPr lang="en-US"/>
        </a:p>
      </dgm:t>
    </dgm:pt>
    <dgm:pt modelId="{A8F807F2-2F67-2B4B-A2D0-27207DC59A45}" type="pres">
      <dgm:prSet presAssocID="{93D416AD-C727-AE4E-B09E-0596C060C2B5}" presName="ParentText" presStyleLbl="node1" presStyleIdx="3" presStyleCnt="5">
        <dgm:presLayoutVars>
          <dgm:chMax val="1"/>
          <dgm:chPref val="1"/>
          <dgm:bulletEnabled val="1"/>
        </dgm:presLayoutVars>
      </dgm:prSet>
      <dgm:spPr/>
      <dgm:t>
        <a:bodyPr/>
        <a:lstStyle/>
        <a:p>
          <a:endParaRPr lang="en-US"/>
        </a:p>
      </dgm:t>
    </dgm:pt>
    <dgm:pt modelId="{F36AD8A6-53FC-7C45-915E-59AA1C336DAC}" type="pres">
      <dgm:prSet presAssocID="{93D416AD-C727-AE4E-B09E-0596C060C2B5}" presName="ChildText" presStyleLbl="revTx" presStyleIdx="3" presStyleCnt="4" custScaleX="178753" custLinFactNeighborX="52707" custLinFactNeighborY="4839">
        <dgm:presLayoutVars>
          <dgm:chMax val="0"/>
          <dgm:chPref val="0"/>
          <dgm:bulletEnabled val="1"/>
        </dgm:presLayoutVars>
      </dgm:prSet>
      <dgm:spPr/>
      <dgm:t>
        <a:bodyPr/>
        <a:lstStyle/>
        <a:p>
          <a:endParaRPr lang="en-US"/>
        </a:p>
      </dgm:t>
    </dgm:pt>
    <dgm:pt modelId="{4CD2B50A-5CE1-1946-95EE-098CCB7A78AE}" type="pres">
      <dgm:prSet presAssocID="{136CA04C-CAC3-624F-8709-C91961A22D49}" presName="sibTrans" presStyleCnt="0"/>
      <dgm:spPr/>
    </dgm:pt>
    <dgm:pt modelId="{1508C25B-1EEC-4340-BFDA-A4893099543D}" type="pres">
      <dgm:prSet presAssocID="{D33AE033-6D80-E147-A586-D28E815CAB39}" presName="composite" presStyleCnt="0"/>
      <dgm:spPr/>
    </dgm:pt>
    <dgm:pt modelId="{AE14BC71-B8B6-6C48-BA48-9C1FE29D6628}" type="pres">
      <dgm:prSet presAssocID="{D33AE033-6D80-E147-A586-D28E815CAB39}" presName="ParentText" presStyleLbl="node1" presStyleIdx="4" presStyleCnt="5">
        <dgm:presLayoutVars>
          <dgm:chMax val="1"/>
          <dgm:chPref val="1"/>
          <dgm:bulletEnabled val="1"/>
        </dgm:presLayoutVars>
      </dgm:prSet>
      <dgm:spPr/>
      <dgm:t>
        <a:bodyPr/>
        <a:lstStyle/>
        <a:p>
          <a:endParaRPr lang="en-US"/>
        </a:p>
      </dgm:t>
    </dgm:pt>
  </dgm:ptLst>
  <dgm:cxnLst>
    <dgm:cxn modelId="{5D8C696D-061C-7342-9016-6480FC33EAF5}" srcId="{27C16E3E-DDC8-AA46-A81E-DF3ADC72016E}" destId="{93D416AD-C727-AE4E-B09E-0596C060C2B5}" srcOrd="3" destOrd="0" parTransId="{5015DA9E-8F6D-524E-9197-1677DB5D9A68}" sibTransId="{136CA04C-CAC3-624F-8709-C91961A22D49}"/>
    <dgm:cxn modelId="{781BBF0C-DA16-2643-B91D-B617209C2521}" srcId="{7F200F18-E67C-AE48-8F07-B67632746DA9}" destId="{7ABF1264-7893-BB43-B27A-4F6A62F36A5F}" srcOrd="1" destOrd="0" parTransId="{33FD046B-E57B-B34F-81C2-034922239BA0}" sibTransId="{337945EC-32B8-D44F-A508-4D58EC9947A0}"/>
    <dgm:cxn modelId="{51B7C083-97EF-8A48-9E1E-1FF00C62FAC8}" srcId="{7F200F18-E67C-AE48-8F07-B67632746DA9}" destId="{A3FE73FF-CDCB-C343-B5EE-F4B81D30B4EA}" srcOrd="3" destOrd="0" parTransId="{AE74CC80-2D8D-4143-8C4B-CAD31CC31E52}" sibTransId="{FABF0A96-B306-BB41-8A84-AD54A6C42CD0}"/>
    <dgm:cxn modelId="{2588D73E-EBB5-7840-A2E9-35918D438701}" type="presOf" srcId="{30BF3DB2-09F4-F048-9C25-126D658A2475}" destId="{2451D5E7-5DAE-304B-B329-D7C97DCC6DF7}" srcOrd="0" destOrd="0" presId="urn:microsoft.com/office/officeart/2005/8/layout/StepDownProcess"/>
    <dgm:cxn modelId="{91FCBE41-E5E0-EC49-9622-21A16532E82E}" srcId="{8CB702C1-9260-BF4A-88FD-4478DBF3164A}" destId="{FA62F734-8483-6F45-B2FB-21600A00F828}" srcOrd="0" destOrd="0" parTransId="{E2BFA3A3-DC5F-444C-A2E6-37EFECAE2A68}" sibTransId="{C1479633-E2B1-6E46-A611-78C70572349C}"/>
    <dgm:cxn modelId="{2B7AD6E6-D4F6-4AA1-9850-B4D93D439E7F}" type="presOf" srcId="{410F4426-FA84-44C3-9169-225B4FAD49AC}" destId="{AA0D8F6B-7605-984E-A7E0-7F8E4C760E8D}" srcOrd="0" destOrd="0" presId="urn:microsoft.com/office/officeart/2005/8/layout/StepDownProcess"/>
    <dgm:cxn modelId="{2FCD568E-193B-5541-8926-A66A1ECD51E1}" type="presOf" srcId="{FA62F734-8483-6F45-B2FB-21600A00F828}" destId="{7056F482-4801-E545-AE77-B931DA174493}" srcOrd="0" destOrd="0" presId="urn:microsoft.com/office/officeart/2005/8/layout/StepDownProcess"/>
    <dgm:cxn modelId="{C8285BD3-BE8C-2247-9953-61D7CC77F92B}" type="presOf" srcId="{3E53E054-3938-E345-96DB-E4C260239E0A}" destId="{57ECAAD2-F7C6-F746-BC05-2D1E24A0FB3B}" srcOrd="0" destOrd="0" presId="urn:microsoft.com/office/officeart/2005/8/layout/StepDownProcess"/>
    <dgm:cxn modelId="{E2523662-AD1C-8249-9F37-E593B13209E4}" type="presOf" srcId="{93D416AD-C727-AE4E-B09E-0596C060C2B5}" destId="{A8F807F2-2F67-2B4B-A2D0-27207DC59A45}" srcOrd="0" destOrd="0" presId="urn:microsoft.com/office/officeart/2005/8/layout/StepDownProcess"/>
    <dgm:cxn modelId="{8C7ABD10-F8D1-3841-ADFE-72486AD16C42}" type="presOf" srcId="{36AE82D6-CB29-A545-8A20-E1834EAD75C3}" destId="{AA0D8F6B-7605-984E-A7E0-7F8E4C760E8D}" srcOrd="0" destOrd="5" presId="urn:microsoft.com/office/officeart/2005/8/layout/StepDownProcess"/>
    <dgm:cxn modelId="{00E42E7A-0731-5349-B4B4-01166F91A4B2}" type="presOf" srcId="{8CB702C1-9260-BF4A-88FD-4478DBF3164A}" destId="{549D2AE5-B37B-5A40-BAD2-E332FF95D3A0}" srcOrd="0" destOrd="0" presId="urn:microsoft.com/office/officeart/2005/8/layout/StepDownProcess"/>
    <dgm:cxn modelId="{E9E85648-F081-174E-B3A7-A707D23A897E}" srcId="{8CB702C1-9260-BF4A-88FD-4478DBF3164A}" destId="{B85A7E6D-7990-FC46-84DD-C4AC1BC59201}" srcOrd="3" destOrd="0" parTransId="{70D2D718-B596-1A40-9375-9E11F134BED1}" sibTransId="{273FA6FF-09F9-0A48-A14D-6A186D06B493}"/>
    <dgm:cxn modelId="{2FD61B24-6337-0E4F-9951-BE906FAC883A}" srcId="{27C16E3E-DDC8-AA46-A81E-DF3ADC72016E}" destId="{7F200F18-E67C-AE48-8F07-B67632746DA9}" srcOrd="0" destOrd="0" parTransId="{90F5F7F3-59D8-0E4D-9184-D16167F15DA0}" sibTransId="{4204363C-B685-6E4C-AD6F-D24FB5E7F9B6}"/>
    <dgm:cxn modelId="{13C535A8-5501-4398-A5CB-73518315DE4A}" srcId="{7F200F18-E67C-AE48-8F07-B67632746DA9}" destId="{410F4426-FA84-44C3-9169-225B4FAD49AC}" srcOrd="0" destOrd="0" parTransId="{BDFE9887-6948-4726-9DED-EF5568F86D84}" sibTransId="{072440E5-A8C1-42DE-9999-25FCFBC8B33F}"/>
    <dgm:cxn modelId="{DB6BDC76-B6D2-3844-A317-E7BDEC30195F}" srcId="{7F200F18-E67C-AE48-8F07-B67632746DA9}" destId="{550D9527-7E9E-DF4F-9206-180D06DA99B2}" srcOrd="2" destOrd="0" parTransId="{5D209A70-8D3B-AA43-8982-BDA58FB9938F}" sibTransId="{6C9B7FD8-6AC2-7B4C-AAC1-01B01E38D4D5}"/>
    <dgm:cxn modelId="{F21A764E-064C-0C46-93F1-CD405A56EEDE}" srcId="{93D416AD-C727-AE4E-B09E-0596C060C2B5}" destId="{3143AA40-3B5B-754A-8434-B5EF32EE8CBE}" srcOrd="0" destOrd="0" parTransId="{B1DDE2EA-F578-3D4A-B79B-60BDB4AE537A}" sibTransId="{B4938CE2-1AF0-5445-873A-8BA0D3EF8F1D}"/>
    <dgm:cxn modelId="{E8678000-AF91-BF4C-9F06-6B4E968E1AA9}" srcId="{8CB702C1-9260-BF4A-88FD-4478DBF3164A}" destId="{03DB942F-A9ED-FC4E-AFEB-13066B92F10F}" srcOrd="1" destOrd="0" parTransId="{7569EFBE-7135-4649-BEDD-E54491F5CDE1}" sibTransId="{36B64A88-22A1-C649-B289-20EA1BC31009}"/>
    <dgm:cxn modelId="{40E17B09-C80C-334A-B501-500B1B6D5D77}" type="presOf" srcId="{7ABF1264-7893-BB43-B27A-4F6A62F36A5F}" destId="{AA0D8F6B-7605-984E-A7E0-7F8E4C760E8D}" srcOrd="0" destOrd="1" presId="urn:microsoft.com/office/officeart/2005/8/layout/StepDownProcess"/>
    <dgm:cxn modelId="{82DCFAB2-543F-164C-8592-9EF568BB1006}" srcId="{30BF3DB2-09F4-F048-9C25-126D658A2475}" destId="{BB605E03-65A6-894A-AC14-1F4B4C330868}" srcOrd="1" destOrd="0" parTransId="{1FD2991F-3056-934A-99D0-0C8834D89E28}" sibTransId="{2E167089-F089-E743-B093-59464425D3B0}"/>
    <dgm:cxn modelId="{B15ED65B-D950-4E4C-A4B5-CD5EC57854C0}" srcId="{30BF3DB2-09F4-F048-9C25-126D658A2475}" destId="{3E53E054-3938-E345-96DB-E4C260239E0A}" srcOrd="0" destOrd="0" parTransId="{14EBF6E6-2185-5442-9DAA-D174C040E961}" sibTransId="{7CFC6380-AFB7-1348-A1DA-13D40615FA45}"/>
    <dgm:cxn modelId="{44612C0C-8518-9F45-BEC4-71BC2F42BC99}" type="presOf" srcId="{B85A7E6D-7990-FC46-84DD-C4AC1BC59201}" destId="{7056F482-4801-E545-AE77-B931DA174493}" srcOrd="0" destOrd="3" presId="urn:microsoft.com/office/officeart/2005/8/layout/StepDownProcess"/>
    <dgm:cxn modelId="{09148F30-F3FC-0C4E-A205-4B5FB92E46FA}" srcId="{7F200F18-E67C-AE48-8F07-B67632746DA9}" destId="{36AE82D6-CB29-A545-8A20-E1834EAD75C3}" srcOrd="5" destOrd="0" parTransId="{8025D732-AE1C-114D-AADD-6C6F016AF6A4}" sibTransId="{5A8456AB-682A-6C41-9C44-CC5E09B10BFC}"/>
    <dgm:cxn modelId="{810A0E5D-1A5F-5A44-8639-004F569471EB}" type="presOf" srcId="{03DB942F-A9ED-FC4E-AFEB-13066B92F10F}" destId="{7056F482-4801-E545-AE77-B931DA174493}" srcOrd="0" destOrd="1" presId="urn:microsoft.com/office/officeart/2005/8/layout/StepDownProcess"/>
    <dgm:cxn modelId="{9FB8A6AB-93BD-BA4E-8756-6C7E65127CD7}" type="presOf" srcId="{D33AE033-6D80-E147-A586-D28E815CAB39}" destId="{AE14BC71-B8B6-6C48-BA48-9C1FE29D6628}" srcOrd="0" destOrd="0" presId="urn:microsoft.com/office/officeart/2005/8/layout/StepDownProcess"/>
    <dgm:cxn modelId="{F89F2731-8CE0-814E-9228-5E5C37B65BD6}" type="presOf" srcId="{55A3EFAF-2775-9847-8E06-504E6558926D}" destId="{AA0D8F6B-7605-984E-A7E0-7F8E4C760E8D}" srcOrd="0" destOrd="4" presId="urn:microsoft.com/office/officeart/2005/8/layout/StepDownProcess"/>
    <dgm:cxn modelId="{2775B866-F96F-244C-B360-D808639238C9}" type="presOf" srcId="{BB605E03-65A6-894A-AC14-1F4B4C330868}" destId="{57ECAAD2-F7C6-F746-BC05-2D1E24A0FB3B}" srcOrd="0" destOrd="1" presId="urn:microsoft.com/office/officeart/2005/8/layout/StepDownProcess"/>
    <dgm:cxn modelId="{AE9624F1-39DD-7647-8D21-E705DCDFE9F9}" srcId="{7F200F18-E67C-AE48-8F07-B67632746DA9}" destId="{55A3EFAF-2775-9847-8E06-504E6558926D}" srcOrd="4" destOrd="0" parTransId="{25264C52-D08B-8444-A39A-623C14B9BFDA}" sibTransId="{9B48BDD8-C0F7-E049-98C5-22411998DA19}"/>
    <dgm:cxn modelId="{9558BD81-6E30-EC4D-9E94-3BCEEDE6BF31}" type="presOf" srcId="{27C16E3E-DDC8-AA46-A81E-DF3ADC72016E}" destId="{C30BE626-F47A-D341-BAC9-36E497DAA481}" srcOrd="0" destOrd="0" presId="urn:microsoft.com/office/officeart/2005/8/layout/StepDownProcess"/>
    <dgm:cxn modelId="{8E611F40-B2C4-7541-96F2-2DE8825AD592}" srcId="{8CB702C1-9260-BF4A-88FD-4478DBF3164A}" destId="{A8547C0A-D557-2C4C-B52B-CE1CADD657AF}" srcOrd="2" destOrd="0" parTransId="{6BDAEC7B-5436-A64B-A226-2C785D50ADBD}" sibTransId="{038BBEF6-5669-404E-8FE2-6028207A2B11}"/>
    <dgm:cxn modelId="{42A5607E-8B0E-8F47-BEAB-ED774FC107E7}" srcId="{27C16E3E-DDC8-AA46-A81E-DF3ADC72016E}" destId="{D33AE033-6D80-E147-A586-D28E815CAB39}" srcOrd="4" destOrd="0" parTransId="{6EF504CC-421D-9C42-A862-AC6D5BFA8ADC}" sibTransId="{FBC9F8AE-A8D1-794E-92F6-7954D722952B}"/>
    <dgm:cxn modelId="{25BEA2F4-8431-FF4B-973D-13A90C38A4CD}" type="presOf" srcId="{7F200F18-E67C-AE48-8F07-B67632746DA9}" destId="{6AB81970-C278-ED4C-80B2-A55F5727D6F1}" srcOrd="0" destOrd="0" presId="urn:microsoft.com/office/officeart/2005/8/layout/StepDownProcess"/>
    <dgm:cxn modelId="{A9105F70-6E81-C24F-A122-E754A048BCF5}" type="presOf" srcId="{A3FE73FF-CDCB-C343-B5EE-F4B81D30B4EA}" destId="{AA0D8F6B-7605-984E-A7E0-7F8E4C760E8D}" srcOrd="0" destOrd="3" presId="urn:microsoft.com/office/officeart/2005/8/layout/StepDownProcess"/>
    <dgm:cxn modelId="{C3FDB8AC-DB34-0D46-A21A-132203E3AA09}" type="presOf" srcId="{3143AA40-3B5B-754A-8434-B5EF32EE8CBE}" destId="{F36AD8A6-53FC-7C45-915E-59AA1C336DAC}" srcOrd="0" destOrd="0" presId="urn:microsoft.com/office/officeart/2005/8/layout/StepDownProcess"/>
    <dgm:cxn modelId="{4C66A8C1-177B-E548-B8A2-BF7F0AAC7938}" srcId="{27C16E3E-DDC8-AA46-A81E-DF3ADC72016E}" destId="{8CB702C1-9260-BF4A-88FD-4478DBF3164A}" srcOrd="1" destOrd="0" parTransId="{05E59245-B55E-A645-8AB4-01B4FD4D6063}" sibTransId="{929DFA6E-202C-2B4A-B4DB-96C11ABBF474}"/>
    <dgm:cxn modelId="{4442E775-929E-F445-914F-4C68C736BCAB}" type="presOf" srcId="{A8547C0A-D557-2C4C-B52B-CE1CADD657AF}" destId="{7056F482-4801-E545-AE77-B931DA174493}" srcOrd="0" destOrd="2" presId="urn:microsoft.com/office/officeart/2005/8/layout/StepDownProcess"/>
    <dgm:cxn modelId="{46538415-C1DA-7140-97C2-F3B56AA77E9D}" srcId="{27C16E3E-DDC8-AA46-A81E-DF3ADC72016E}" destId="{30BF3DB2-09F4-F048-9C25-126D658A2475}" srcOrd="2" destOrd="0" parTransId="{9435EE71-F231-394F-85F0-ABC9F3C55524}" sibTransId="{684B1A1B-93DF-1542-BE59-020C97EC6FCA}"/>
    <dgm:cxn modelId="{AB86D02C-11FA-E14F-A75C-664C0DCE7ADB}" type="presOf" srcId="{550D9527-7E9E-DF4F-9206-180D06DA99B2}" destId="{AA0D8F6B-7605-984E-A7E0-7F8E4C760E8D}" srcOrd="0" destOrd="2" presId="urn:microsoft.com/office/officeart/2005/8/layout/StepDownProcess"/>
    <dgm:cxn modelId="{9581A3AA-9B98-3046-866B-F35A5C936F03}" type="presParOf" srcId="{C30BE626-F47A-D341-BAC9-36E497DAA481}" destId="{3200A3A1-F99E-1B42-AB79-C49C4E667F3B}" srcOrd="0" destOrd="0" presId="urn:microsoft.com/office/officeart/2005/8/layout/StepDownProcess"/>
    <dgm:cxn modelId="{75282F18-AA39-F24D-AB1A-4B64301A3A24}" type="presParOf" srcId="{3200A3A1-F99E-1B42-AB79-C49C4E667F3B}" destId="{0903323B-67AA-774C-9988-35D8EF784C32}" srcOrd="0" destOrd="0" presId="urn:microsoft.com/office/officeart/2005/8/layout/StepDownProcess"/>
    <dgm:cxn modelId="{8CBB7181-1FCF-744A-8873-90DA34573530}" type="presParOf" srcId="{3200A3A1-F99E-1B42-AB79-C49C4E667F3B}" destId="{6AB81970-C278-ED4C-80B2-A55F5727D6F1}" srcOrd="1" destOrd="0" presId="urn:microsoft.com/office/officeart/2005/8/layout/StepDownProcess"/>
    <dgm:cxn modelId="{0849AA0F-437B-0845-B991-D5264EE8C27D}" type="presParOf" srcId="{3200A3A1-F99E-1B42-AB79-C49C4E667F3B}" destId="{AA0D8F6B-7605-984E-A7E0-7F8E4C760E8D}" srcOrd="2" destOrd="0" presId="urn:microsoft.com/office/officeart/2005/8/layout/StepDownProcess"/>
    <dgm:cxn modelId="{F636677D-B32D-A447-9A2B-6F4C468A5FC9}" type="presParOf" srcId="{C30BE626-F47A-D341-BAC9-36E497DAA481}" destId="{FAF3FF2A-8A22-3241-B6C3-D5F7E63D851D}" srcOrd="1" destOrd="0" presId="urn:microsoft.com/office/officeart/2005/8/layout/StepDownProcess"/>
    <dgm:cxn modelId="{1FAB9773-DB25-CC40-AE65-F224C81E73E1}" type="presParOf" srcId="{C30BE626-F47A-D341-BAC9-36E497DAA481}" destId="{C5797586-96CF-564E-8D07-F762F0B2A0DA}" srcOrd="2" destOrd="0" presId="urn:microsoft.com/office/officeart/2005/8/layout/StepDownProcess"/>
    <dgm:cxn modelId="{D693F428-B8ED-6749-8ACD-76C3AA010508}" type="presParOf" srcId="{C5797586-96CF-564E-8D07-F762F0B2A0DA}" destId="{2E126AC6-B685-1C4F-A4AA-DC6BF85295D4}" srcOrd="0" destOrd="0" presId="urn:microsoft.com/office/officeart/2005/8/layout/StepDownProcess"/>
    <dgm:cxn modelId="{086BB38E-1983-834D-A11A-27AE084D995E}" type="presParOf" srcId="{C5797586-96CF-564E-8D07-F762F0B2A0DA}" destId="{549D2AE5-B37B-5A40-BAD2-E332FF95D3A0}" srcOrd="1" destOrd="0" presId="urn:microsoft.com/office/officeart/2005/8/layout/StepDownProcess"/>
    <dgm:cxn modelId="{0DCAE185-E479-FA41-98BA-A7024B2BD43E}" type="presParOf" srcId="{C5797586-96CF-564E-8D07-F762F0B2A0DA}" destId="{7056F482-4801-E545-AE77-B931DA174493}" srcOrd="2" destOrd="0" presId="urn:microsoft.com/office/officeart/2005/8/layout/StepDownProcess"/>
    <dgm:cxn modelId="{75B9B0F4-9A3D-0649-9901-AB2C087BD150}" type="presParOf" srcId="{C30BE626-F47A-D341-BAC9-36E497DAA481}" destId="{891B1803-BD26-8148-B095-BD2186D0614D}" srcOrd="3" destOrd="0" presId="urn:microsoft.com/office/officeart/2005/8/layout/StepDownProcess"/>
    <dgm:cxn modelId="{6F8D814A-025F-BE46-B27E-AF65D4947323}" type="presParOf" srcId="{C30BE626-F47A-D341-BAC9-36E497DAA481}" destId="{527CD8D4-299A-9740-8A73-8AE6C5364BD3}" srcOrd="4" destOrd="0" presId="urn:microsoft.com/office/officeart/2005/8/layout/StepDownProcess"/>
    <dgm:cxn modelId="{84D99CFC-060F-7D47-A53A-2B204CD1D3AB}" type="presParOf" srcId="{527CD8D4-299A-9740-8A73-8AE6C5364BD3}" destId="{00615FDE-4735-3C4D-9E0C-FD50382BB2E3}" srcOrd="0" destOrd="0" presId="urn:microsoft.com/office/officeart/2005/8/layout/StepDownProcess"/>
    <dgm:cxn modelId="{BABA0E98-7446-1445-8A9F-EACA4BE969D5}" type="presParOf" srcId="{527CD8D4-299A-9740-8A73-8AE6C5364BD3}" destId="{2451D5E7-5DAE-304B-B329-D7C97DCC6DF7}" srcOrd="1" destOrd="0" presId="urn:microsoft.com/office/officeart/2005/8/layout/StepDownProcess"/>
    <dgm:cxn modelId="{19969EAA-5E63-8446-A22C-FA564B37B1D3}" type="presParOf" srcId="{527CD8D4-299A-9740-8A73-8AE6C5364BD3}" destId="{57ECAAD2-F7C6-F746-BC05-2D1E24A0FB3B}" srcOrd="2" destOrd="0" presId="urn:microsoft.com/office/officeart/2005/8/layout/StepDownProcess"/>
    <dgm:cxn modelId="{75748EE2-4FA7-794E-B46C-731EC251CC36}" type="presParOf" srcId="{C30BE626-F47A-D341-BAC9-36E497DAA481}" destId="{E81D56CD-6FB0-8B40-8035-713829ADA8D3}" srcOrd="5" destOrd="0" presId="urn:microsoft.com/office/officeart/2005/8/layout/StepDownProcess"/>
    <dgm:cxn modelId="{5493BF0D-EFFC-0742-9FEF-F2EEC95243C7}" type="presParOf" srcId="{C30BE626-F47A-D341-BAC9-36E497DAA481}" destId="{EDA7627B-E094-4645-A91E-97F8325DC7FF}" srcOrd="6" destOrd="0" presId="urn:microsoft.com/office/officeart/2005/8/layout/StepDownProcess"/>
    <dgm:cxn modelId="{27D368F2-3372-F74A-8F96-6179BBFC5F72}" type="presParOf" srcId="{EDA7627B-E094-4645-A91E-97F8325DC7FF}" destId="{2BAAE43B-CC13-4943-A067-CCE598D493E9}" srcOrd="0" destOrd="0" presId="urn:microsoft.com/office/officeart/2005/8/layout/StepDownProcess"/>
    <dgm:cxn modelId="{9FDB8D12-4F67-F748-A23C-255E0F7FB6AB}" type="presParOf" srcId="{EDA7627B-E094-4645-A91E-97F8325DC7FF}" destId="{A8F807F2-2F67-2B4B-A2D0-27207DC59A45}" srcOrd="1" destOrd="0" presId="urn:microsoft.com/office/officeart/2005/8/layout/StepDownProcess"/>
    <dgm:cxn modelId="{512827B2-22F5-4943-9C01-CFB11319A994}" type="presParOf" srcId="{EDA7627B-E094-4645-A91E-97F8325DC7FF}" destId="{F36AD8A6-53FC-7C45-915E-59AA1C336DAC}" srcOrd="2" destOrd="0" presId="urn:microsoft.com/office/officeart/2005/8/layout/StepDownProcess"/>
    <dgm:cxn modelId="{87F101C4-C0A4-A24B-AEFF-B4C32794EEF6}" type="presParOf" srcId="{C30BE626-F47A-D341-BAC9-36E497DAA481}" destId="{4CD2B50A-5CE1-1946-95EE-098CCB7A78AE}" srcOrd="7" destOrd="0" presId="urn:microsoft.com/office/officeart/2005/8/layout/StepDownProcess"/>
    <dgm:cxn modelId="{0E241E1B-F7CD-444A-B67A-CE4FA1A1FD29}" type="presParOf" srcId="{C30BE626-F47A-D341-BAC9-36E497DAA481}" destId="{1508C25B-1EEC-4340-BFDA-A4893099543D}" srcOrd="8" destOrd="0" presId="urn:microsoft.com/office/officeart/2005/8/layout/StepDownProcess"/>
    <dgm:cxn modelId="{1CF4FC5B-FFAE-6E49-AA47-A03FDFA3336B}" type="presParOf" srcId="{1508C25B-1EEC-4340-BFDA-A4893099543D}" destId="{AE14BC71-B8B6-6C48-BA48-9C1FE29D6628}" srcOrd="0" destOrd="0" presId="urn:microsoft.com/office/officeart/2005/8/layout/StepDownProcess"/>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3323B-67AA-774C-9988-35D8EF784C32}">
      <dsp:nvSpPr>
        <dsp:cNvPr id="0" name=""/>
        <dsp:cNvSpPr/>
      </dsp:nvSpPr>
      <dsp:spPr>
        <a:xfrm rot="5400000">
          <a:off x="433656" y="682841"/>
          <a:ext cx="508469" cy="578874"/>
        </a:xfrm>
        <a:prstGeom prst="bentUpArrow">
          <a:avLst>
            <a:gd name="adj1" fmla="val 32840"/>
            <a:gd name="adj2" fmla="val 25000"/>
            <a:gd name="adj3" fmla="val 35780"/>
          </a:avLst>
        </a:prstGeom>
        <a:solidFill>
          <a:srgbClr val="A5A5A5">
            <a:tint val="5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6AB81970-C278-ED4C-80B2-A55F5727D6F1}">
      <dsp:nvSpPr>
        <dsp:cNvPr id="0" name=""/>
        <dsp:cNvSpPr/>
      </dsp:nvSpPr>
      <dsp:spPr>
        <a:xfrm>
          <a:off x="298943" y="119192"/>
          <a:ext cx="855963" cy="599146"/>
        </a:xfrm>
        <a:prstGeom prst="roundRect">
          <a:avLst>
            <a:gd name="adj" fmla="val 1667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solidFill>
                <a:sysClr val="window" lastClr="FFFFFF"/>
              </a:solidFill>
              <a:latin typeface="Calibri" panose="020F0502020204030204"/>
              <a:ea typeface="+mn-ea"/>
              <a:cs typeface="+mn-cs"/>
            </a:rPr>
            <a:t>Pre-Assessment</a:t>
          </a:r>
          <a:r>
            <a:rPr lang="en-US" sz="1000" kern="1200" baseline="0" dirty="0">
              <a:solidFill>
                <a:sysClr val="window" lastClr="FFFFFF"/>
              </a:solidFill>
              <a:latin typeface="Calibri" panose="020F0502020204030204"/>
              <a:ea typeface="+mn-ea"/>
              <a:cs typeface="+mn-cs"/>
            </a:rPr>
            <a:t> preparations </a:t>
          </a:r>
          <a:endParaRPr lang="en-US" sz="1000" kern="1200" dirty="0">
            <a:solidFill>
              <a:sysClr val="window" lastClr="FFFFFF"/>
            </a:solidFill>
            <a:latin typeface="Calibri" panose="020F0502020204030204"/>
            <a:ea typeface="+mn-ea"/>
            <a:cs typeface="+mn-cs"/>
          </a:endParaRPr>
        </a:p>
      </dsp:txBody>
      <dsp:txXfrm>
        <a:off x="328196" y="148445"/>
        <a:ext cx="797457" cy="540640"/>
      </dsp:txXfrm>
    </dsp:sp>
    <dsp:sp modelId="{AA0D8F6B-7605-984E-A7E0-7F8E4C760E8D}">
      <dsp:nvSpPr>
        <dsp:cNvPr id="0" name=""/>
        <dsp:cNvSpPr/>
      </dsp:nvSpPr>
      <dsp:spPr>
        <a:xfrm>
          <a:off x="1367297" y="40735"/>
          <a:ext cx="2772006" cy="799290"/>
        </a:xfrm>
        <a:prstGeom prst="rect">
          <a:avLst/>
        </a:prstGeom>
        <a:noFill/>
        <a:ln>
          <a:solidFill>
            <a:sysClr val="windowText" lastClr="000000"/>
          </a:solid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0" algn="l" defTabSz="400050">
            <a:lnSpc>
              <a:spcPct val="90000"/>
            </a:lnSpc>
            <a:spcBef>
              <a:spcPct val="0"/>
            </a:spcBef>
            <a:spcAft>
              <a:spcPct val="15000"/>
            </a:spcAft>
            <a:buChar char="••"/>
          </a:pPr>
          <a:endParaRPr lang="en-US" sz="1000" b="0" kern="1200">
            <a:solidFill>
              <a:sysClr val="windowText" lastClr="000000">
                <a:hueOff val="0"/>
                <a:satOff val="0"/>
                <a:lumOff val="0"/>
                <a:alphaOff val="0"/>
              </a:sysClr>
            </a:solidFill>
            <a:latin typeface="Calibri" panose="020F0502020204030204"/>
            <a:ea typeface="+mn-ea"/>
            <a:cs typeface="+mn-cs"/>
          </a:endParaRPr>
        </a:p>
        <a:p>
          <a:pPr marL="57150" lvl="1" indent="0" algn="l" defTabSz="400050">
            <a:lnSpc>
              <a:spcPct val="90000"/>
            </a:lnSpc>
            <a:spcBef>
              <a:spcPct val="0"/>
            </a:spcBef>
            <a:spcAft>
              <a:spcPct val="15000"/>
            </a:spcAft>
            <a:buChar char="••"/>
          </a:pPr>
          <a:r>
            <a:rPr lang="en-US" sz="1000" b="0" kern="1200" dirty="0">
              <a:solidFill>
                <a:sysClr val="windowText" lastClr="000000">
                  <a:hueOff val="0"/>
                  <a:satOff val="0"/>
                  <a:lumOff val="0"/>
                  <a:alphaOff val="0"/>
                </a:sysClr>
              </a:solidFill>
              <a:latin typeface="Calibri" panose="020F0502020204030204"/>
              <a:ea typeface="+mn-ea"/>
              <a:cs typeface="+mn-cs"/>
            </a:rPr>
            <a:t>Multi-stakeholder</a:t>
          </a:r>
          <a:r>
            <a:rPr lang="en-US" sz="1000" b="0" kern="1200" baseline="0" dirty="0">
              <a:solidFill>
                <a:sysClr val="windowText" lastClr="000000">
                  <a:hueOff val="0"/>
                  <a:satOff val="0"/>
                  <a:lumOff val="0"/>
                  <a:alphaOff val="0"/>
                </a:sysClr>
              </a:solidFill>
              <a:latin typeface="Calibri" panose="020F0502020204030204"/>
              <a:ea typeface="+mn-ea"/>
              <a:cs typeface="+mn-cs"/>
            </a:rPr>
            <a:t> orientation </a:t>
          </a:r>
          <a:endParaRPr lang="en-US" sz="1000" b="0" kern="1200" dirty="0">
            <a:solidFill>
              <a:sysClr val="windowText" lastClr="000000">
                <a:hueOff val="0"/>
                <a:satOff val="0"/>
                <a:lumOff val="0"/>
                <a:alphaOff val="0"/>
              </a:sysClr>
            </a:solidFill>
            <a:latin typeface="Calibri" panose="020F0502020204030204"/>
            <a:ea typeface="+mn-ea"/>
            <a:cs typeface="+mn-cs"/>
          </a:endParaRPr>
        </a:p>
        <a:p>
          <a:pPr marL="57150" lvl="1" indent="0" algn="l" defTabSz="400050">
            <a:lnSpc>
              <a:spcPct val="90000"/>
            </a:lnSpc>
            <a:spcBef>
              <a:spcPct val="0"/>
            </a:spcBef>
            <a:spcAft>
              <a:spcPct val="15000"/>
            </a:spcAft>
            <a:buChar char="••"/>
          </a:pPr>
          <a:r>
            <a:rPr lang="en-US" sz="1000" b="0" kern="1200" dirty="0">
              <a:solidFill>
                <a:sysClr val="windowText" lastClr="000000">
                  <a:hueOff val="0"/>
                  <a:satOff val="0"/>
                  <a:lumOff val="0"/>
                  <a:alphaOff val="0"/>
                </a:sysClr>
              </a:solidFill>
              <a:latin typeface="Calibri" panose="020F0502020204030204"/>
              <a:ea typeface="+mn-ea"/>
              <a:cs typeface="+mn-cs"/>
            </a:rPr>
            <a:t>Multi-stakeholder Steering</a:t>
          </a:r>
          <a:r>
            <a:rPr lang="en-US" sz="1000" b="0" kern="1200" baseline="0" dirty="0">
              <a:solidFill>
                <a:sysClr val="windowText" lastClr="000000">
                  <a:hueOff val="0"/>
                  <a:satOff val="0"/>
                  <a:lumOff val="0"/>
                  <a:alphaOff val="0"/>
                </a:sysClr>
              </a:solidFill>
              <a:latin typeface="Calibri" panose="020F0502020204030204"/>
              <a:ea typeface="+mn-ea"/>
              <a:cs typeface="+mn-cs"/>
            </a:rPr>
            <a:t> Committee </a:t>
          </a:r>
          <a:endParaRPr lang="en-US" sz="1000" b="0" kern="1200" dirty="0">
            <a:solidFill>
              <a:sysClr val="windowText" lastClr="000000">
                <a:hueOff val="0"/>
                <a:satOff val="0"/>
                <a:lumOff val="0"/>
                <a:alphaOff val="0"/>
              </a:sysClr>
            </a:solidFill>
            <a:latin typeface="Calibri" panose="020F0502020204030204"/>
            <a:ea typeface="+mn-ea"/>
            <a:cs typeface="+mn-cs"/>
          </a:endParaRPr>
        </a:p>
        <a:p>
          <a:pPr marL="57150" lvl="1" indent="0" algn="l" defTabSz="400050">
            <a:lnSpc>
              <a:spcPct val="90000"/>
            </a:lnSpc>
            <a:spcBef>
              <a:spcPct val="0"/>
            </a:spcBef>
            <a:spcAft>
              <a:spcPct val="15000"/>
            </a:spcAft>
            <a:buChar char="••"/>
          </a:pPr>
          <a:r>
            <a:rPr lang="en-US" sz="1000" b="0" kern="1200" baseline="0" dirty="0">
              <a:solidFill>
                <a:sysClr val="windowText" lastClr="000000">
                  <a:hueOff val="0"/>
                  <a:satOff val="0"/>
                  <a:lumOff val="0"/>
                  <a:alphaOff val="0"/>
                </a:sysClr>
              </a:solidFill>
              <a:latin typeface="Calibri" panose="020F0502020204030204"/>
              <a:ea typeface="+mn-ea"/>
              <a:cs typeface="+mn-cs"/>
            </a:rPr>
            <a:t>Recruit </a:t>
          </a:r>
          <a:r>
            <a:rPr lang="en-US" sz="1000" b="0" kern="1200" dirty="0">
              <a:solidFill>
                <a:sysClr val="windowText" lastClr="000000">
                  <a:hueOff val="0"/>
                  <a:satOff val="0"/>
                  <a:lumOff val="0"/>
                  <a:alphaOff val="0"/>
                </a:sysClr>
              </a:solidFill>
              <a:latin typeface="Calibri" panose="020F0502020204030204"/>
              <a:ea typeface="+mn-ea"/>
              <a:cs typeface="+mn-cs"/>
            </a:rPr>
            <a:t>Country-level consultant </a:t>
          </a:r>
        </a:p>
        <a:p>
          <a:pPr marL="57150" lvl="1" indent="0" algn="l" defTabSz="400050">
            <a:lnSpc>
              <a:spcPct val="90000"/>
            </a:lnSpc>
            <a:spcBef>
              <a:spcPct val="0"/>
            </a:spcBef>
            <a:spcAft>
              <a:spcPct val="15000"/>
            </a:spcAft>
            <a:buChar char="••"/>
          </a:pPr>
          <a:r>
            <a:rPr lang="en-US" sz="1000" b="0" kern="1200" dirty="0">
              <a:solidFill>
                <a:sysClr val="windowText" lastClr="000000">
                  <a:hueOff val="0"/>
                  <a:satOff val="0"/>
                  <a:lumOff val="0"/>
                  <a:alphaOff val="0"/>
                </a:sysClr>
              </a:solidFill>
              <a:latin typeface="Calibri" panose="020F0502020204030204"/>
              <a:ea typeface="+mn-ea"/>
              <a:cs typeface="+mn-cs"/>
            </a:rPr>
            <a:t>Orientation of Consultants and Steering</a:t>
          </a:r>
          <a:r>
            <a:rPr lang="en-US" sz="1000" b="0" kern="1200" baseline="0" dirty="0">
              <a:solidFill>
                <a:sysClr val="windowText" lastClr="000000">
                  <a:hueOff val="0"/>
                  <a:satOff val="0"/>
                  <a:lumOff val="0"/>
                  <a:alphaOff val="0"/>
                </a:sysClr>
              </a:solidFill>
              <a:latin typeface="Calibri" panose="020F0502020204030204"/>
              <a:ea typeface="+mn-ea"/>
              <a:cs typeface="+mn-cs"/>
            </a:rPr>
            <a:t> Committee</a:t>
          </a:r>
          <a:endParaRPr lang="en-US" sz="1000" b="0" kern="1200" dirty="0">
            <a:solidFill>
              <a:sysClr val="windowText" lastClr="000000">
                <a:hueOff val="0"/>
                <a:satOff val="0"/>
                <a:lumOff val="0"/>
                <a:alphaOff val="0"/>
              </a:sysClr>
            </a:solidFill>
            <a:latin typeface="Calibri" panose="020F0502020204030204"/>
            <a:ea typeface="+mn-ea"/>
            <a:cs typeface="+mn-cs"/>
          </a:endParaRPr>
        </a:p>
        <a:p>
          <a:pPr marL="57150" marR="0" lvl="1" indent="-57150" algn="l" defTabSz="266700" rtl="0" eaLnBrk="1" fontAlgn="auto" latinLnBrk="0" hangingPunct="1">
            <a:lnSpc>
              <a:spcPct val="90000"/>
            </a:lnSpc>
            <a:spcBef>
              <a:spcPct val="0"/>
            </a:spcBef>
            <a:spcAft>
              <a:spcPct val="15000"/>
            </a:spcAft>
            <a:buClrTx/>
            <a:buSzTx/>
            <a:buFontTx/>
            <a:buChar char="••"/>
            <a:tabLst/>
            <a:defRPr/>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1367297" y="40735"/>
        <a:ext cx="2772006" cy="799290"/>
      </dsp:txXfrm>
    </dsp:sp>
    <dsp:sp modelId="{2E126AC6-B685-1C4F-A4AA-DC6BF85295D4}">
      <dsp:nvSpPr>
        <dsp:cNvPr id="0" name=""/>
        <dsp:cNvSpPr/>
      </dsp:nvSpPr>
      <dsp:spPr>
        <a:xfrm rot="5400000">
          <a:off x="1545453" y="1355881"/>
          <a:ext cx="508469" cy="578874"/>
        </a:xfrm>
        <a:prstGeom prst="bentUpArrow">
          <a:avLst>
            <a:gd name="adj1" fmla="val 32840"/>
            <a:gd name="adj2" fmla="val 25000"/>
            <a:gd name="adj3" fmla="val 35780"/>
          </a:avLst>
        </a:prstGeom>
        <a:solidFill>
          <a:srgbClr val="A5A5A5">
            <a:tint val="50000"/>
            <a:hueOff val="651890"/>
            <a:satOff val="33333"/>
            <a:lumOff val="3511"/>
            <a:alphaOff val="0"/>
          </a:srgbClr>
        </a:solidFill>
        <a:ln>
          <a:noFill/>
        </a:ln>
        <a:effectLst/>
      </dsp:spPr>
      <dsp:style>
        <a:lnRef idx="0">
          <a:scrgbClr r="0" g="0" b="0"/>
        </a:lnRef>
        <a:fillRef idx="1">
          <a:scrgbClr r="0" g="0" b="0"/>
        </a:fillRef>
        <a:effectRef idx="2">
          <a:scrgbClr r="0" g="0" b="0"/>
        </a:effectRef>
        <a:fontRef idx="minor"/>
      </dsp:style>
    </dsp:sp>
    <dsp:sp modelId="{549D2AE5-B37B-5A40-BAD2-E332FF95D3A0}">
      <dsp:nvSpPr>
        <dsp:cNvPr id="0" name=""/>
        <dsp:cNvSpPr/>
      </dsp:nvSpPr>
      <dsp:spPr>
        <a:xfrm>
          <a:off x="1410739" y="792232"/>
          <a:ext cx="855963" cy="599146"/>
        </a:xfrm>
        <a:prstGeom prst="roundRect">
          <a:avLst>
            <a:gd name="adj" fmla="val 16670"/>
          </a:avLst>
        </a:prstGeom>
        <a:gradFill rotWithShape="0">
          <a:gsLst>
            <a:gs pos="0">
              <a:srgbClr val="A5A5A5">
                <a:hueOff val="677650"/>
                <a:satOff val="25000"/>
                <a:lumOff val="-3676"/>
                <a:alphaOff val="0"/>
                <a:satMod val="103000"/>
                <a:lumMod val="102000"/>
                <a:tint val="94000"/>
              </a:srgbClr>
            </a:gs>
            <a:gs pos="50000">
              <a:srgbClr val="A5A5A5">
                <a:hueOff val="677650"/>
                <a:satOff val="25000"/>
                <a:lumOff val="-3676"/>
                <a:alphaOff val="0"/>
                <a:satMod val="110000"/>
                <a:lumMod val="100000"/>
                <a:shade val="100000"/>
              </a:srgbClr>
            </a:gs>
            <a:gs pos="100000">
              <a:srgbClr val="A5A5A5">
                <a:hueOff val="677650"/>
                <a:satOff val="25000"/>
                <a:lumOff val="-3676"/>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solidFill>
                <a:sysClr val="window" lastClr="FFFFFF"/>
              </a:solidFill>
              <a:latin typeface="Calibri" panose="020F0502020204030204"/>
              <a:ea typeface="+mn-ea"/>
              <a:cs typeface="+mn-cs"/>
            </a:rPr>
            <a:t>CE </a:t>
          </a:r>
          <a:r>
            <a:rPr lang="en-US" sz="1000" kern="1200" baseline="0">
              <a:solidFill>
                <a:sysClr val="window" lastClr="FFFFFF"/>
              </a:solidFill>
              <a:latin typeface="Calibri" panose="020F0502020204030204"/>
              <a:ea typeface="+mn-ea"/>
              <a:cs typeface="+mn-cs"/>
            </a:rPr>
            <a:t>Assessment </a:t>
          </a:r>
          <a:endParaRPr lang="en-US" sz="1000" kern="1200">
            <a:solidFill>
              <a:sysClr val="window" lastClr="FFFFFF"/>
            </a:solidFill>
            <a:latin typeface="Calibri" panose="020F0502020204030204"/>
            <a:ea typeface="+mn-ea"/>
            <a:cs typeface="+mn-cs"/>
          </a:endParaRPr>
        </a:p>
      </dsp:txBody>
      <dsp:txXfrm>
        <a:off x="1439992" y="821485"/>
        <a:ext cx="797457" cy="540640"/>
      </dsp:txXfrm>
    </dsp:sp>
    <dsp:sp modelId="{7056F482-4801-E545-AE77-B931DA174493}">
      <dsp:nvSpPr>
        <dsp:cNvPr id="0" name=""/>
        <dsp:cNvSpPr/>
      </dsp:nvSpPr>
      <dsp:spPr>
        <a:xfrm>
          <a:off x="2409030" y="840786"/>
          <a:ext cx="2067103" cy="595069"/>
        </a:xfrm>
        <a:prstGeom prst="rect">
          <a:avLst/>
        </a:prstGeom>
        <a:noFill/>
        <a:ln>
          <a:solidFill>
            <a:sysClr val="windowText" lastClr="000000"/>
          </a:solid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Survey questionnaire</a:t>
          </a:r>
          <a:r>
            <a:rPr lang="en-US" sz="1000" kern="1200" baseline="0">
              <a:solidFill>
                <a:sysClr val="windowText" lastClr="000000">
                  <a:hueOff val="0"/>
                  <a:satOff val="0"/>
                  <a:lumOff val="0"/>
                  <a:alphaOff val="0"/>
                </a:sysClr>
              </a:solidFill>
              <a:latin typeface="Calibri" panose="020F0502020204030204"/>
              <a:ea typeface="+mn-ea"/>
              <a:cs typeface="+mn-cs"/>
            </a:rPr>
            <a:t> </a:t>
          </a:r>
          <a:endParaRPr lang="en-US" sz="1000" kern="1200">
            <a:solidFill>
              <a:sysClr val="windowText" lastClr="000000">
                <a:hueOff val="0"/>
                <a:satOff val="0"/>
                <a:lumOff val="0"/>
                <a:alphaOff val="0"/>
              </a:sysClr>
            </a:solidFill>
            <a:latin typeface="Calibri" panose="020F0502020204030204"/>
            <a:ea typeface="+mn-ea"/>
            <a:cs typeface="+mn-cs"/>
          </a:endParaRP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Conduct Focus Group</a:t>
          </a:r>
          <a:r>
            <a:rPr lang="en-US" sz="1000" kern="1200" baseline="0">
              <a:solidFill>
                <a:sysClr val="windowText" lastClr="000000">
                  <a:hueOff val="0"/>
                  <a:satOff val="0"/>
                  <a:lumOff val="0"/>
                  <a:alphaOff val="0"/>
                </a:sysClr>
              </a:solidFill>
              <a:latin typeface="Calibri" panose="020F0502020204030204"/>
              <a:ea typeface="+mn-ea"/>
              <a:cs typeface="+mn-cs"/>
            </a:rPr>
            <a:t> Discussions </a:t>
          </a:r>
          <a:endParaRPr lang="en-US" sz="1000" kern="1200">
            <a:solidFill>
              <a:sysClr val="windowText" lastClr="000000">
                <a:hueOff val="0"/>
                <a:satOff val="0"/>
                <a:lumOff val="0"/>
                <a:alphaOff val="0"/>
              </a:sysClr>
            </a:solidFill>
            <a:latin typeface="Calibri" panose="020F0502020204030204"/>
            <a:ea typeface="+mn-ea"/>
            <a:cs typeface="+mn-cs"/>
          </a:endParaRP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Key informant</a:t>
          </a:r>
          <a:r>
            <a:rPr lang="en-US" sz="1000" kern="1200" baseline="0">
              <a:solidFill>
                <a:sysClr val="windowText" lastClr="000000">
                  <a:hueOff val="0"/>
                  <a:satOff val="0"/>
                  <a:lumOff val="0"/>
                  <a:alphaOff val="0"/>
                </a:sysClr>
              </a:solidFill>
              <a:latin typeface="Calibri" panose="020F0502020204030204"/>
              <a:ea typeface="+mn-ea"/>
              <a:cs typeface="+mn-cs"/>
            </a:rPr>
            <a:t> Inteviews </a:t>
          </a:r>
          <a:endParaRPr lang="en-US" sz="1000" kern="1200">
            <a:solidFill>
              <a:sysClr val="windowText" lastClr="000000">
                <a:hueOff val="0"/>
                <a:satOff val="0"/>
                <a:lumOff val="0"/>
                <a:alphaOff val="0"/>
              </a:sysClr>
            </a:solidFill>
            <a:latin typeface="Calibri" panose="020F0502020204030204"/>
            <a:ea typeface="+mn-ea"/>
            <a:cs typeface="+mn-cs"/>
          </a:endParaRP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Pre-validation FGDs</a:t>
          </a:r>
        </a:p>
      </dsp:txBody>
      <dsp:txXfrm>
        <a:off x="2409030" y="840786"/>
        <a:ext cx="2067103" cy="595069"/>
      </dsp:txXfrm>
    </dsp:sp>
    <dsp:sp modelId="{00615FDE-4735-3C4D-9E0C-FD50382BB2E3}">
      <dsp:nvSpPr>
        <dsp:cNvPr id="0" name=""/>
        <dsp:cNvSpPr/>
      </dsp:nvSpPr>
      <dsp:spPr>
        <a:xfrm rot="5400000">
          <a:off x="2876016" y="2028920"/>
          <a:ext cx="508469" cy="578874"/>
        </a:xfrm>
        <a:prstGeom prst="bentUpArrow">
          <a:avLst>
            <a:gd name="adj1" fmla="val 32840"/>
            <a:gd name="adj2" fmla="val 25000"/>
            <a:gd name="adj3" fmla="val 35780"/>
          </a:avLst>
        </a:prstGeom>
        <a:solidFill>
          <a:srgbClr val="A5A5A5">
            <a:tint val="50000"/>
            <a:hueOff val="1303779"/>
            <a:satOff val="66667"/>
            <a:lumOff val="7021"/>
            <a:alphaOff val="0"/>
          </a:srgbClr>
        </a:solidFill>
        <a:ln>
          <a:noFill/>
        </a:ln>
        <a:effectLst/>
      </dsp:spPr>
      <dsp:style>
        <a:lnRef idx="0">
          <a:scrgbClr r="0" g="0" b="0"/>
        </a:lnRef>
        <a:fillRef idx="1">
          <a:scrgbClr r="0" g="0" b="0"/>
        </a:fillRef>
        <a:effectRef idx="2">
          <a:scrgbClr r="0" g="0" b="0"/>
        </a:effectRef>
        <a:fontRef idx="minor"/>
      </dsp:style>
    </dsp:sp>
    <dsp:sp modelId="{2451D5E7-5DAE-304B-B329-D7C97DCC6DF7}">
      <dsp:nvSpPr>
        <dsp:cNvPr id="0" name=""/>
        <dsp:cNvSpPr/>
      </dsp:nvSpPr>
      <dsp:spPr>
        <a:xfrm>
          <a:off x="2741303" y="1465271"/>
          <a:ext cx="855963" cy="599146"/>
        </a:xfrm>
        <a:prstGeom prst="roundRect">
          <a:avLst>
            <a:gd name="adj" fmla="val 16670"/>
          </a:avLst>
        </a:prstGeom>
        <a:gradFill rotWithShape="0">
          <a:gsLst>
            <a:gs pos="0">
              <a:srgbClr val="A5A5A5">
                <a:hueOff val="1355300"/>
                <a:satOff val="50000"/>
                <a:lumOff val="-7353"/>
                <a:alphaOff val="0"/>
                <a:satMod val="103000"/>
                <a:lumMod val="102000"/>
                <a:tint val="94000"/>
              </a:srgbClr>
            </a:gs>
            <a:gs pos="50000">
              <a:srgbClr val="A5A5A5">
                <a:hueOff val="1355300"/>
                <a:satOff val="50000"/>
                <a:lumOff val="-7353"/>
                <a:alphaOff val="0"/>
                <a:satMod val="110000"/>
                <a:lumMod val="100000"/>
                <a:shade val="100000"/>
              </a:srgbClr>
            </a:gs>
            <a:gs pos="100000">
              <a:srgbClr val="A5A5A5">
                <a:hueOff val="1355300"/>
                <a:satOff val="50000"/>
                <a:lumOff val="-7353"/>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solidFill>
                <a:sysClr val="window" lastClr="FFFFFF"/>
              </a:solidFill>
              <a:latin typeface="Calibri" panose="020F0502020204030204"/>
              <a:ea typeface="+mn-ea"/>
              <a:cs typeface="+mn-cs"/>
            </a:rPr>
            <a:t>Data analysis and reporting </a:t>
          </a:r>
        </a:p>
      </dsp:txBody>
      <dsp:txXfrm>
        <a:off x="2770556" y="1494524"/>
        <a:ext cx="797457" cy="540640"/>
      </dsp:txXfrm>
    </dsp:sp>
    <dsp:sp modelId="{57ECAAD2-F7C6-F746-BC05-2D1E24A0FB3B}">
      <dsp:nvSpPr>
        <dsp:cNvPr id="0" name=""/>
        <dsp:cNvSpPr/>
      </dsp:nvSpPr>
      <dsp:spPr>
        <a:xfrm>
          <a:off x="3569744" y="1532537"/>
          <a:ext cx="2226736" cy="424804"/>
        </a:xfrm>
        <a:prstGeom prst="rect">
          <a:avLst/>
        </a:prstGeom>
        <a:noFill/>
        <a:ln>
          <a:solidFill>
            <a:sysClr val="windowText" lastClr="000000"/>
          </a:solid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Qualitative</a:t>
          </a:r>
          <a:r>
            <a:rPr lang="en-US" sz="1000" kern="1200" baseline="0">
              <a:solidFill>
                <a:sysClr val="windowText" lastClr="000000">
                  <a:hueOff val="0"/>
                  <a:satOff val="0"/>
                  <a:lumOff val="0"/>
                  <a:alphaOff val="0"/>
                </a:sysClr>
              </a:solidFill>
              <a:latin typeface="Calibri" panose="020F0502020204030204"/>
              <a:ea typeface="+mn-ea"/>
              <a:cs typeface="+mn-cs"/>
            </a:rPr>
            <a:t> and quantitative analysis of findings  </a:t>
          </a:r>
          <a:endParaRPr lang="en-US" sz="1000" kern="1200">
            <a:solidFill>
              <a:sysClr val="windowText" lastClr="000000">
                <a:hueOff val="0"/>
                <a:satOff val="0"/>
                <a:lumOff val="0"/>
                <a:alphaOff val="0"/>
              </a:sysClr>
            </a:solidFill>
            <a:latin typeface="Calibri" panose="020F0502020204030204"/>
            <a:ea typeface="+mn-ea"/>
            <a:cs typeface="+mn-cs"/>
          </a:endParaRP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Compiltation of CE assessment report</a:t>
          </a:r>
        </a:p>
      </dsp:txBody>
      <dsp:txXfrm>
        <a:off x="3569744" y="1532537"/>
        <a:ext cx="2226736" cy="424804"/>
      </dsp:txXfrm>
    </dsp:sp>
    <dsp:sp modelId="{2BAAE43B-CC13-4943-A067-CCE598D493E9}">
      <dsp:nvSpPr>
        <dsp:cNvPr id="0" name=""/>
        <dsp:cNvSpPr/>
      </dsp:nvSpPr>
      <dsp:spPr>
        <a:xfrm rot="5400000">
          <a:off x="4206579" y="2701960"/>
          <a:ext cx="508469" cy="578874"/>
        </a:xfrm>
        <a:prstGeom prst="bentUpArrow">
          <a:avLst>
            <a:gd name="adj1" fmla="val 32840"/>
            <a:gd name="adj2" fmla="val 25000"/>
            <a:gd name="adj3" fmla="val 35780"/>
          </a:avLst>
        </a:prstGeom>
        <a:solidFill>
          <a:srgbClr val="A5A5A5">
            <a:tint val="50000"/>
            <a:hueOff val="1955669"/>
            <a:satOff val="100000"/>
            <a:lumOff val="10532"/>
            <a:alphaOff val="0"/>
          </a:srgbClr>
        </a:solidFill>
        <a:ln>
          <a:noFill/>
        </a:ln>
        <a:effectLst/>
      </dsp:spPr>
      <dsp:style>
        <a:lnRef idx="0">
          <a:scrgbClr r="0" g="0" b="0"/>
        </a:lnRef>
        <a:fillRef idx="1">
          <a:scrgbClr r="0" g="0" b="0"/>
        </a:fillRef>
        <a:effectRef idx="2">
          <a:scrgbClr r="0" g="0" b="0"/>
        </a:effectRef>
        <a:fontRef idx="minor"/>
      </dsp:style>
    </dsp:sp>
    <dsp:sp modelId="{A8F807F2-2F67-2B4B-A2D0-27207DC59A45}">
      <dsp:nvSpPr>
        <dsp:cNvPr id="0" name=""/>
        <dsp:cNvSpPr/>
      </dsp:nvSpPr>
      <dsp:spPr>
        <a:xfrm>
          <a:off x="4071866" y="2138311"/>
          <a:ext cx="855963" cy="599146"/>
        </a:xfrm>
        <a:prstGeom prst="roundRect">
          <a:avLst>
            <a:gd name="adj" fmla="val 16670"/>
          </a:avLst>
        </a:prstGeom>
        <a:gradFill rotWithShape="0">
          <a:gsLst>
            <a:gs pos="0">
              <a:srgbClr val="A5A5A5">
                <a:hueOff val="2032949"/>
                <a:satOff val="75000"/>
                <a:lumOff val="-11029"/>
                <a:alphaOff val="0"/>
                <a:satMod val="103000"/>
                <a:lumMod val="102000"/>
                <a:tint val="94000"/>
              </a:srgbClr>
            </a:gs>
            <a:gs pos="50000">
              <a:srgbClr val="A5A5A5">
                <a:hueOff val="2032949"/>
                <a:satOff val="75000"/>
                <a:lumOff val="-11029"/>
                <a:alphaOff val="0"/>
                <a:satMod val="110000"/>
                <a:lumMod val="100000"/>
                <a:shade val="100000"/>
              </a:srgbClr>
            </a:gs>
            <a:gs pos="100000">
              <a:srgbClr val="A5A5A5">
                <a:hueOff val="2032949"/>
                <a:satOff val="75000"/>
                <a:lumOff val="-11029"/>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solidFill>
                <a:sysClr val="window" lastClr="FFFFFF"/>
              </a:solidFill>
              <a:latin typeface="Calibri" panose="020F0502020204030204"/>
              <a:ea typeface="+mn-ea"/>
              <a:cs typeface="+mn-cs"/>
            </a:rPr>
            <a:t>Country</a:t>
          </a:r>
          <a:r>
            <a:rPr lang="en-US" sz="1000" kern="1200" baseline="0">
              <a:solidFill>
                <a:sysClr val="window" lastClr="FFFFFF"/>
              </a:solidFill>
              <a:latin typeface="Calibri" panose="020F0502020204030204"/>
              <a:ea typeface="+mn-ea"/>
              <a:cs typeface="+mn-cs"/>
            </a:rPr>
            <a:t> level validation meeting</a:t>
          </a:r>
          <a:endParaRPr lang="en-US" sz="1000" kern="1200">
            <a:solidFill>
              <a:sysClr val="window" lastClr="FFFFFF"/>
            </a:solidFill>
            <a:latin typeface="Calibri" panose="020F0502020204030204"/>
            <a:ea typeface="+mn-ea"/>
            <a:cs typeface="+mn-cs"/>
          </a:endParaRPr>
        </a:p>
      </dsp:txBody>
      <dsp:txXfrm>
        <a:off x="4101119" y="2167564"/>
        <a:ext cx="797457" cy="540640"/>
      </dsp:txXfrm>
    </dsp:sp>
    <dsp:sp modelId="{F36AD8A6-53FC-7C45-915E-59AA1C336DAC}">
      <dsp:nvSpPr>
        <dsp:cNvPr id="0" name=""/>
        <dsp:cNvSpPr/>
      </dsp:nvSpPr>
      <dsp:spPr>
        <a:xfrm>
          <a:off x="5010818" y="2218886"/>
          <a:ext cx="1112820" cy="484256"/>
        </a:xfrm>
        <a:prstGeom prst="rect">
          <a:avLst/>
        </a:prstGeom>
        <a:noFill/>
        <a:ln>
          <a:solidFill>
            <a:sysClr val="windowText" lastClr="000000"/>
          </a:solid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Multiple stakeholders </a:t>
          </a:r>
        </a:p>
      </dsp:txBody>
      <dsp:txXfrm>
        <a:off x="5010818" y="2218886"/>
        <a:ext cx="1112820" cy="484256"/>
      </dsp:txXfrm>
    </dsp:sp>
    <dsp:sp modelId="{AE14BC71-B8B6-6C48-BA48-9C1FE29D6628}">
      <dsp:nvSpPr>
        <dsp:cNvPr id="0" name=""/>
        <dsp:cNvSpPr/>
      </dsp:nvSpPr>
      <dsp:spPr>
        <a:xfrm>
          <a:off x="5402429" y="2811351"/>
          <a:ext cx="855963" cy="599146"/>
        </a:xfrm>
        <a:prstGeom prst="roundRect">
          <a:avLst>
            <a:gd name="adj" fmla="val 16670"/>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solidFill>
                <a:sysClr val="window" lastClr="FFFFFF"/>
              </a:solidFill>
              <a:latin typeface="Calibri" panose="020F0502020204030204"/>
              <a:ea typeface="+mn-ea"/>
              <a:cs typeface="+mn-cs"/>
            </a:rPr>
            <a:t>Report Launch &amp; dissemination</a:t>
          </a:r>
          <a:r>
            <a:rPr lang="en-US" sz="1000" kern="1200" baseline="0">
              <a:solidFill>
                <a:sysClr val="window" lastClr="FFFFFF"/>
              </a:solidFill>
              <a:latin typeface="Calibri" panose="020F0502020204030204"/>
              <a:ea typeface="+mn-ea"/>
              <a:cs typeface="+mn-cs"/>
            </a:rPr>
            <a:t> </a:t>
          </a:r>
          <a:r>
            <a:rPr lang="en-US" sz="1000" kern="1200">
              <a:solidFill>
                <a:sysClr val="window" lastClr="FFFFFF"/>
              </a:solidFill>
              <a:latin typeface="Calibri" panose="020F0502020204030204"/>
              <a:ea typeface="+mn-ea"/>
              <a:cs typeface="+mn-cs"/>
            </a:rPr>
            <a:t> </a:t>
          </a:r>
        </a:p>
      </dsp:txBody>
      <dsp:txXfrm>
        <a:off x="5431682" y="2840604"/>
        <a:ext cx="797457" cy="54064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be116b643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be116b643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e116b643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be116b643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be116b643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be116b643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be116b643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be116b643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be116b643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be116b643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7FA3-7409-2D48-976F-4281B5020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06FEF7-6638-AA41-AE53-48B3441FFD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0F600-36C2-1146-BED4-8177E5112C8F}"/>
              </a:ext>
            </a:extLst>
          </p:cNvPr>
          <p:cNvSpPr>
            <a:spLocks noGrp="1"/>
          </p:cNvSpPr>
          <p:nvPr>
            <p:ph type="dt" sz="half" idx="10"/>
          </p:nvPr>
        </p:nvSpPr>
        <p:spPr/>
        <p:txBody>
          <a:bodyPr/>
          <a:lstStyle/>
          <a:p>
            <a:fld id="{E711CC4D-9DB8-C246-B5E2-23C650548E49}" type="datetimeFigureOut">
              <a:rPr lang="en-US" smtClean="0"/>
              <a:t>4/8/2024</a:t>
            </a:fld>
            <a:endParaRPr lang="en-US"/>
          </a:p>
        </p:txBody>
      </p:sp>
      <p:sp>
        <p:nvSpPr>
          <p:cNvPr id="5" name="Footer Placeholder 4">
            <a:extLst>
              <a:ext uri="{FF2B5EF4-FFF2-40B4-BE49-F238E27FC236}">
                <a16:creationId xmlns:a16="http://schemas.microsoft.com/office/drawing/2014/main" id="{994D541D-F613-6842-A62A-8854807B0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51E8E-9985-3141-BAFC-FDB5A620CC42}"/>
              </a:ext>
            </a:extLst>
          </p:cNvPr>
          <p:cNvSpPr>
            <a:spLocks noGrp="1"/>
          </p:cNvSpPr>
          <p:nvPr>
            <p:ph type="sldNum" sz="quarter" idx="12"/>
          </p:nvPr>
        </p:nvSpPr>
        <p:spPr/>
        <p:txBody>
          <a:bodyPr/>
          <a:lstStyle/>
          <a:p>
            <a:fld id="{60283616-A7FE-604E-8356-E552BC8C0CD8}" type="slidenum">
              <a:rPr lang="en-US" smtClean="0"/>
              <a:t>‹#›</a:t>
            </a:fld>
            <a:endParaRPr lang="en-US"/>
          </a:p>
        </p:txBody>
      </p:sp>
    </p:spTree>
    <p:extLst>
      <p:ext uri="{BB962C8B-B14F-4D97-AF65-F5344CB8AC3E}">
        <p14:creationId xmlns:p14="http://schemas.microsoft.com/office/powerpoint/2010/main" val="3170864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BE94-E465-A045-99A1-10A6313872A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93B2CA8-1F20-6C43-A9D2-4684B886493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AD054F-B2BF-5D4C-AA76-2CE65CF4C4EA}"/>
              </a:ext>
            </a:extLst>
          </p:cNvPr>
          <p:cNvSpPr>
            <a:spLocks noGrp="1"/>
          </p:cNvSpPr>
          <p:nvPr>
            <p:ph type="dt" sz="half" idx="10"/>
          </p:nvPr>
        </p:nvSpPr>
        <p:spPr/>
        <p:txBody>
          <a:body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117BE457-CEC5-BF46-9033-50DA800025E6}"/>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180750A-EA0C-9A42-A412-37FE281252B2}"/>
              </a:ext>
            </a:extLst>
          </p:cNvPr>
          <p:cNvSpPr>
            <a:spLocks noGrp="1"/>
          </p:cNvSpPr>
          <p:nvPr>
            <p:ph type="sldNum" sz="quarter" idx="12"/>
          </p:nvPr>
        </p:nvSpPr>
        <p:spPr/>
        <p:txBody>
          <a:body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16178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7FA3-7409-2D48-976F-4281B5020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06FEF7-6638-AA41-AE53-48B3441FFD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0F600-36C2-1146-BED4-8177E5112C8F}"/>
              </a:ext>
            </a:extLst>
          </p:cNvPr>
          <p:cNvSpPr>
            <a:spLocks noGrp="1"/>
          </p:cNvSpPr>
          <p:nvPr>
            <p:ph type="dt" sz="half" idx="10"/>
          </p:nvPr>
        </p:nvSpPr>
        <p:spPr/>
        <p:txBody>
          <a:body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94D541D-F613-6842-A62A-8854807B0B0D}"/>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5151E8E-9985-3141-BAFC-FDB5A620CC42}"/>
              </a:ext>
            </a:extLst>
          </p:cNvPr>
          <p:cNvSpPr>
            <a:spLocks noGrp="1"/>
          </p:cNvSpPr>
          <p:nvPr>
            <p:ph type="sldNum" sz="quarter" idx="12"/>
          </p:nvPr>
        </p:nvSpPr>
        <p:spPr/>
        <p:txBody>
          <a:body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6598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656F-0480-6841-A288-6E27415AE30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83160E-E5C2-B440-9882-156728A3827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4FA515-C98F-CC43-AFAB-41ED80A120B2}"/>
              </a:ext>
            </a:extLst>
          </p:cNvPr>
          <p:cNvSpPr>
            <a:spLocks noGrp="1"/>
          </p:cNvSpPr>
          <p:nvPr>
            <p:ph type="dt" sz="half" idx="10"/>
          </p:nvPr>
        </p:nvSpPr>
        <p:spPr/>
        <p:txBody>
          <a:body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65525672-E703-A24F-AB40-52C79B15D0A2}"/>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E14646F-61F5-0B4B-A0FB-0AE780AA6C21}"/>
              </a:ext>
            </a:extLst>
          </p:cNvPr>
          <p:cNvSpPr>
            <a:spLocks noGrp="1"/>
          </p:cNvSpPr>
          <p:nvPr>
            <p:ph type="sldNum" sz="quarter" idx="12"/>
          </p:nvPr>
        </p:nvSpPr>
        <p:spPr/>
        <p:txBody>
          <a:body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8349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B9DF-E924-D842-8459-1F2A8FB04C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5B62E-C94F-E54A-8D4E-4E7098B5AFA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A72E6-FC85-AA44-A30E-87FF0FF81A0F}"/>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E5251A-5CBD-5F48-8FCC-94F89CAB7F7C}"/>
              </a:ext>
            </a:extLst>
          </p:cNvPr>
          <p:cNvSpPr>
            <a:spLocks noGrp="1"/>
          </p:cNvSpPr>
          <p:nvPr>
            <p:ph type="dt" sz="half" idx="10"/>
          </p:nvPr>
        </p:nvSpPr>
        <p:spPr/>
        <p:txBody>
          <a:body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5DEA2E83-A6CD-D44A-A2E3-A855654E436E}"/>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957C5D8-7166-144B-A603-FD8F04FEB18E}"/>
              </a:ext>
            </a:extLst>
          </p:cNvPr>
          <p:cNvSpPr>
            <a:spLocks noGrp="1"/>
          </p:cNvSpPr>
          <p:nvPr>
            <p:ph type="sldNum" sz="quarter" idx="12"/>
          </p:nvPr>
        </p:nvSpPr>
        <p:spPr/>
        <p:txBody>
          <a:body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9506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C5C5-4DBF-6C44-BD00-3DF9A3F8DE7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E2463-E125-B14C-A5CE-92758294224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D12C1C-9435-5543-978F-B8F056ED625C}"/>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B58958-0CD0-D542-AF76-9E91EB5CE67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4FB9ADA-322E-664B-B68A-973348B0448A}"/>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6EC783-3164-7F42-91C5-B1D6E00B442B}"/>
              </a:ext>
            </a:extLst>
          </p:cNvPr>
          <p:cNvSpPr>
            <a:spLocks noGrp="1"/>
          </p:cNvSpPr>
          <p:nvPr>
            <p:ph type="dt" sz="half" idx="10"/>
          </p:nvPr>
        </p:nvSpPr>
        <p:spPr/>
        <p:txBody>
          <a:body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8" name="Footer Placeholder 7">
            <a:extLst>
              <a:ext uri="{FF2B5EF4-FFF2-40B4-BE49-F238E27FC236}">
                <a16:creationId xmlns:a16="http://schemas.microsoft.com/office/drawing/2014/main" id="{9CEC2E22-1C48-6E4A-A728-3E7EC3B5534F}"/>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3E247D5-BA63-AB45-8783-38FF4F2FEEC1}"/>
              </a:ext>
            </a:extLst>
          </p:cNvPr>
          <p:cNvSpPr>
            <a:spLocks noGrp="1"/>
          </p:cNvSpPr>
          <p:nvPr>
            <p:ph type="sldNum" sz="quarter" idx="12"/>
          </p:nvPr>
        </p:nvSpPr>
        <p:spPr/>
        <p:txBody>
          <a:body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59666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AC8C-BB9E-B741-8E40-C92487B72E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8B0F76-E472-B74B-86E5-C84799AFFDF3}"/>
              </a:ext>
            </a:extLst>
          </p:cNvPr>
          <p:cNvSpPr>
            <a:spLocks noGrp="1"/>
          </p:cNvSpPr>
          <p:nvPr>
            <p:ph type="dt" sz="half" idx="10"/>
          </p:nvPr>
        </p:nvSpPr>
        <p:spPr/>
        <p:txBody>
          <a:body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4" name="Footer Placeholder 3">
            <a:extLst>
              <a:ext uri="{FF2B5EF4-FFF2-40B4-BE49-F238E27FC236}">
                <a16:creationId xmlns:a16="http://schemas.microsoft.com/office/drawing/2014/main" id="{A6C97FFF-DC43-024E-91B0-1E8BB25B5780}"/>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A6E9A98-5519-CB45-B137-6FE1564BF4C2}"/>
              </a:ext>
            </a:extLst>
          </p:cNvPr>
          <p:cNvSpPr>
            <a:spLocks noGrp="1"/>
          </p:cNvSpPr>
          <p:nvPr>
            <p:ph type="sldNum" sz="quarter" idx="12"/>
          </p:nvPr>
        </p:nvSpPr>
        <p:spPr/>
        <p:txBody>
          <a:body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634799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05CC4-DCD4-564E-A321-6F0F408EAA15}"/>
              </a:ext>
            </a:extLst>
          </p:cNvPr>
          <p:cNvSpPr>
            <a:spLocks noGrp="1"/>
          </p:cNvSpPr>
          <p:nvPr>
            <p:ph type="dt" sz="half" idx="10"/>
          </p:nvPr>
        </p:nvSpPr>
        <p:spPr/>
        <p:txBody>
          <a:body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3" name="Footer Placeholder 2">
            <a:extLst>
              <a:ext uri="{FF2B5EF4-FFF2-40B4-BE49-F238E27FC236}">
                <a16:creationId xmlns:a16="http://schemas.microsoft.com/office/drawing/2014/main" id="{75C7AB38-697C-9049-92A3-13150718253E}"/>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FD1B5B8-07B6-E04B-8351-CB763C1B2CE7}"/>
              </a:ext>
            </a:extLst>
          </p:cNvPr>
          <p:cNvSpPr>
            <a:spLocks noGrp="1"/>
          </p:cNvSpPr>
          <p:nvPr>
            <p:ph type="sldNum" sz="quarter" idx="12"/>
          </p:nvPr>
        </p:nvSpPr>
        <p:spPr/>
        <p:txBody>
          <a:body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00928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6131-7494-344C-9686-E4D911431E4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2683F94-A12A-744B-B01A-3142C712310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D3FF8-ED6D-E94A-9038-5BE37DFBE27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A4C5FCC-D288-E149-8149-25EBEC9EB351}"/>
              </a:ext>
            </a:extLst>
          </p:cNvPr>
          <p:cNvSpPr>
            <a:spLocks noGrp="1"/>
          </p:cNvSpPr>
          <p:nvPr>
            <p:ph type="dt" sz="half" idx="10"/>
          </p:nvPr>
        </p:nvSpPr>
        <p:spPr/>
        <p:txBody>
          <a:body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28CF2256-914F-F446-9B8B-C6B3036F8CDA}"/>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FE3C62C-A23B-1743-BA04-070C95F705F5}"/>
              </a:ext>
            </a:extLst>
          </p:cNvPr>
          <p:cNvSpPr>
            <a:spLocks noGrp="1"/>
          </p:cNvSpPr>
          <p:nvPr>
            <p:ph type="sldNum" sz="quarter" idx="12"/>
          </p:nvPr>
        </p:nvSpPr>
        <p:spPr/>
        <p:txBody>
          <a:body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30344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CCB6-0EB9-CF40-A35C-50A84662440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984895F-132E-B149-87B4-5CDACC0E23D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DC88DEC-4909-CA42-82D1-7A3D447A51F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3815C5E-7481-C54A-8D2D-58832E9CE4ED}"/>
              </a:ext>
            </a:extLst>
          </p:cNvPr>
          <p:cNvSpPr>
            <a:spLocks noGrp="1"/>
          </p:cNvSpPr>
          <p:nvPr>
            <p:ph type="dt" sz="half" idx="10"/>
          </p:nvPr>
        </p:nvSpPr>
        <p:spPr/>
        <p:txBody>
          <a:body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B0EF45DC-E134-8C4A-9979-F6D26A6B1297}"/>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AC4B6D8-BB59-E84D-9C2B-95E26D1974F8}"/>
              </a:ext>
            </a:extLst>
          </p:cNvPr>
          <p:cNvSpPr>
            <a:spLocks noGrp="1"/>
          </p:cNvSpPr>
          <p:nvPr>
            <p:ph type="sldNum" sz="quarter" idx="12"/>
          </p:nvPr>
        </p:nvSpPr>
        <p:spPr/>
        <p:txBody>
          <a:body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608888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F612-0924-3145-91AB-46B026813C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7AFF9F-4761-2B45-8E3E-A9460D8840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9D8FB-6193-F246-96DD-0023918644F7}"/>
              </a:ext>
            </a:extLst>
          </p:cNvPr>
          <p:cNvSpPr>
            <a:spLocks noGrp="1"/>
          </p:cNvSpPr>
          <p:nvPr>
            <p:ph type="dt" sz="half" idx="10"/>
          </p:nvPr>
        </p:nvSpPr>
        <p:spPr/>
        <p:txBody>
          <a:body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A52DA91A-C0C7-6247-B786-B8DC161E0257}"/>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C16F001-F62B-C14E-A7CF-4A079AC29026}"/>
              </a:ext>
            </a:extLst>
          </p:cNvPr>
          <p:cNvSpPr>
            <a:spLocks noGrp="1"/>
          </p:cNvSpPr>
          <p:nvPr>
            <p:ph type="sldNum" sz="quarter" idx="12"/>
          </p:nvPr>
        </p:nvSpPr>
        <p:spPr/>
        <p:txBody>
          <a:body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5992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7DB54-9310-4F43-AEFE-985B83F7BCF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C1911-C675-334D-977D-0962C3AADB20}"/>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E3CFF-BBF3-0748-A1C5-A96F384B9124}"/>
              </a:ext>
            </a:extLst>
          </p:cNvPr>
          <p:cNvSpPr>
            <a:spLocks noGrp="1"/>
          </p:cNvSpPr>
          <p:nvPr>
            <p:ph type="dt" sz="half" idx="10"/>
          </p:nvPr>
        </p:nvSpPr>
        <p:spPr/>
        <p:txBody>
          <a:body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0DEC7C2E-934B-9648-B484-F35296D679EA}"/>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8B37585-4FCB-4842-9394-5CD1DC0BE114}"/>
              </a:ext>
            </a:extLst>
          </p:cNvPr>
          <p:cNvSpPr>
            <a:spLocks noGrp="1"/>
          </p:cNvSpPr>
          <p:nvPr>
            <p:ph type="sldNum" sz="quarter" idx="12"/>
          </p:nvPr>
        </p:nvSpPr>
        <p:spPr/>
        <p:txBody>
          <a:body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08240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BCBAA-E251-7441-B736-E1440D2F9E2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A7033E-74AD-0E46-A0FE-2DF5E1BC3ED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96E7C-C551-3C46-B3A1-75B4E278984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E711CC4D-9DB8-C246-B5E2-23C650548E49}" type="datetimeFigureOut">
              <a:rPr lang="en-US" kern="1200" smtClean="0">
                <a:solidFill>
                  <a:prstClr val="black">
                    <a:tint val="75000"/>
                  </a:prstClr>
                </a:solidFill>
                <a:latin typeface="Calibri" panose="020F0502020204030204"/>
                <a:ea typeface="+mn-ea"/>
                <a:cs typeface="+mn-cs"/>
              </a:rPr>
              <a:pPr defTabSz="685800">
                <a:buClrTx/>
              </a:pPr>
              <a:t>4/8/2024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019396F3-50DB-4C44-AE20-7DC3DEE8223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B3F3C3E-982D-9C49-83BB-4A5FF8CF3F8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60283616-A7FE-604E-8356-E552BC8C0CD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0829077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18/10/relationships/comments" Target="../comments/modernComment_103_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C_96729B4A.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18/10/relationships/comments" Target="../comments/modernComment_10D_544295DD.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491900" y="238800"/>
            <a:ext cx="8211600" cy="25503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3500">
              <a:solidFill>
                <a:srgbClr val="474B57"/>
              </a:solidFill>
              <a:latin typeface="Arial"/>
              <a:ea typeface="Arial"/>
              <a:cs typeface="Arial"/>
              <a:sym typeface="Arial"/>
            </a:endParaRPr>
          </a:p>
          <a:p>
            <a:pPr marL="0" lvl="0" indent="0" algn="ctr" rtl="0">
              <a:spcBef>
                <a:spcPts val="0"/>
              </a:spcBef>
              <a:spcAft>
                <a:spcPts val="0"/>
              </a:spcAft>
              <a:buNone/>
            </a:pPr>
            <a:r>
              <a:rPr lang="en" sz="3900">
                <a:solidFill>
                  <a:srgbClr val="474B57"/>
                </a:solidFill>
                <a:latin typeface="Arial"/>
                <a:ea typeface="Arial"/>
                <a:cs typeface="Arial"/>
                <a:sym typeface="Arial"/>
              </a:rPr>
              <a:t>Community Engagement and Leadership in Pandemic Governance (CELG)</a:t>
            </a:r>
            <a:endParaRPr sz="5200"/>
          </a:p>
        </p:txBody>
      </p:sp>
      <p:sp>
        <p:nvSpPr>
          <p:cNvPr id="73" name="Google Shape;73;p13"/>
          <p:cNvSpPr txBox="1">
            <a:spLocks noGrp="1"/>
          </p:cNvSpPr>
          <p:nvPr>
            <p:ph type="subTitle" idx="1"/>
          </p:nvPr>
        </p:nvSpPr>
        <p:spPr>
          <a:xfrm>
            <a:off x="804327" y="3238450"/>
            <a:ext cx="7917300" cy="12417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a:solidFill>
                  <a:schemeClr val="dk2"/>
                </a:solidFill>
              </a:rPr>
              <a:t>Rachel Otu-Amponsah</a:t>
            </a:r>
            <a:endParaRPr sz="2400" b="1">
              <a:solidFill>
                <a:schemeClr val="dk2"/>
              </a:solidFill>
            </a:endParaRPr>
          </a:p>
          <a:p>
            <a:pPr marL="0" lvl="0" indent="0" algn="ctr" rtl="0">
              <a:spcBef>
                <a:spcPts val="0"/>
              </a:spcBef>
              <a:spcAft>
                <a:spcPts val="0"/>
              </a:spcAft>
              <a:buNone/>
            </a:pPr>
            <a:r>
              <a:rPr lang="en" sz="2400" b="1">
                <a:solidFill>
                  <a:schemeClr val="dk2"/>
                </a:solidFill>
              </a:rPr>
              <a:t>Programme Coordinator</a:t>
            </a:r>
            <a:endParaRPr sz="2400" b="1">
              <a:solidFill>
                <a:schemeClr val="dk2"/>
              </a:solidFill>
            </a:endParaRPr>
          </a:p>
          <a:p>
            <a:pPr marL="0" lvl="0" indent="0" algn="ctr" rtl="0">
              <a:spcBef>
                <a:spcPts val="0"/>
              </a:spcBef>
              <a:spcAft>
                <a:spcPts val="0"/>
              </a:spcAft>
              <a:buNone/>
            </a:pPr>
            <a:r>
              <a:rPr lang="en" sz="2400" b="1">
                <a:solidFill>
                  <a:schemeClr val="dk2"/>
                </a:solidFill>
              </a:rPr>
              <a:t>ACT Africa</a:t>
            </a:r>
            <a:endParaRPr sz="2400" b="1">
              <a:solidFill>
                <a:schemeClr val="dk2"/>
              </a:solidFill>
            </a:endParaRPr>
          </a:p>
        </p:txBody>
      </p:sp>
      <p:pic>
        <p:nvPicPr>
          <p:cNvPr id="74" name="Google Shape;74;p13"/>
          <p:cNvPicPr preferRelativeResize="0"/>
          <p:nvPr/>
        </p:nvPicPr>
        <p:blipFill>
          <a:blip r:embed="rId3">
            <a:alphaModFix/>
          </a:blip>
          <a:stretch>
            <a:fillRect/>
          </a:stretch>
        </p:blipFill>
        <p:spPr>
          <a:xfrm>
            <a:off x="4199225" y="-176212"/>
            <a:ext cx="1000125" cy="1076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a:t>
            </a:r>
          </a:p>
        </p:txBody>
      </p:sp>
      <p:sp>
        <p:nvSpPr>
          <p:cNvPr id="3" name="Text Placeholder 2"/>
          <p:cNvSpPr>
            <a:spLocks noGrp="1"/>
          </p:cNvSpPr>
          <p:nvPr>
            <p:ph type="body" idx="1"/>
          </p:nvPr>
        </p:nvSpPr>
        <p:spPr/>
        <p:txBody>
          <a:bodyPr/>
          <a:lstStyle/>
          <a:p>
            <a:r>
              <a:rPr lang="en-US" dirty="0"/>
              <a:t>Focus on building information about pandemics using TB and/or UHC as an entry point.</a:t>
            </a:r>
          </a:p>
          <a:p>
            <a:r>
              <a:rPr lang="en-US" dirty="0"/>
              <a:t>Need to address structural  as a foundation for stronger health system</a:t>
            </a:r>
          </a:p>
        </p:txBody>
      </p:sp>
    </p:spTree>
    <p:extLst>
      <p:ext uri="{BB962C8B-B14F-4D97-AF65-F5344CB8AC3E}">
        <p14:creationId xmlns:p14="http://schemas.microsoft.com/office/powerpoint/2010/main" val="88442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idx="4294967295"/>
          </p:nvPr>
        </p:nvSpPr>
        <p:spPr>
          <a:xfrm>
            <a:off x="535775" y="160875"/>
            <a:ext cx="8307600" cy="441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1600"/>
              </a:spcBef>
              <a:spcAft>
                <a:spcPts val="0"/>
              </a:spcAft>
              <a:buNone/>
            </a:pPr>
            <a:endParaRPr sz="2400"/>
          </a:p>
          <a:p>
            <a:pPr marL="0" lvl="0" indent="0" algn="ctr" rtl="0">
              <a:spcBef>
                <a:spcPts val="1600"/>
              </a:spcBef>
              <a:spcAft>
                <a:spcPts val="0"/>
              </a:spcAft>
              <a:buNone/>
            </a:pPr>
            <a:endParaRPr sz="2400"/>
          </a:p>
          <a:p>
            <a:pPr marL="0" lvl="0" indent="0" algn="ctr" rtl="0">
              <a:spcBef>
                <a:spcPts val="1600"/>
              </a:spcBef>
              <a:spcAft>
                <a:spcPts val="0"/>
              </a:spcAft>
              <a:buNone/>
            </a:pPr>
            <a:r>
              <a:rPr lang="en" sz="2400"/>
              <a:t>THANK YOU</a:t>
            </a:r>
            <a:endParaRPr sz="2400"/>
          </a:p>
          <a:p>
            <a:pPr marL="0" lvl="0" indent="0" algn="l" rtl="0">
              <a:lnSpc>
                <a:spcPct val="111000"/>
              </a:lnSpc>
              <a:spcBef>
                <a:spcPts val="1600"/>
              </a:spcBef>
              <a:spcAft>
                <a:spcPts val="0"/>
              </a:spcAft>
              <a:buNone/>
            </a:pPr>
            <a:endParaRPr sz="1900" b="0">
              <a:solidFill>
                <a:srgbClr val="484A56"/>
              </a:solidFill>
              <a:latin typeface="Arial"/>
              <a:ea typeface="Arial"/>
              <a:cs typeface="Arial"/>
              <a:sym typeface="Arial"/>
            </a:endParaRPr>
          </a:p>
          <a:p>
            <a:pPr marL="457200" lvl="0" indent="0" algn="l" rtl="0">
              <a:lnSpc>
                <a:spcPct val="115000"/>
              </a:lnSpc>
              <a:spcBef>
                <a:spcPts val="0"/>
              </a:spcBef>
              <a:spcAft>
                <a:spcPts val="0"/>
              </a:spcAft>
              <a:buNone/>
            </a:pPr>
            <a:endParaRPr sz="2600" b="0">
              <a:solidFill>
                <a:srgbClr val="484A56"/>
              </a:solidFill>
              <a:latin typeface="Arial"/>
              <a:ea typeface="Arial"/>
              <a:cs typeface="Arial"/>
              <a:sym typeface="Arial"/>
            </a:endParaRPr>
          </a:p>
          <a:p>
            <a:pPr marL="457200" lvl="0" indent="0" algn="l" rtl="0">
              <a:spcBef>
                <a:spcPts val="1600"/>
              </a:spcBef>
              <a:spcAft>
                <a:spcPts val="1600"/>
              </a:spcAft>
              <a:buNone/>
            </a:pPr>
            <a:endParaRPr sz="2400"/>
          </a:p>
        </p:txBody>
      </p:sp>
      <p:pic>
        <p:nvPicPr>
          <p:cNvPr id="125" name="Google Shape;125;p21"/>
          <p:cNvPicPr preferRelativeResize="0"/>
          <p:nvPr/>
        </p:nvPicPr>
        <p:blipFill>
          <a:blip r:embed="rId3">
            <a:alphaModFix/>
          </a:blip>
          <a:stretch>
            <a:fillRect/>
          </a:stretch>
        </p:blipFill>
        <p:spPr>
          <a:xfrm>
            <a:off x="8143863" y="-303212"/>
            <a:ext cx="1000125" cy="1076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1655225" y="630225"/>
            <a:ext cx="6591300" cy="49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chemeClr val="dk2"/>
                </a:solidFill>
              </a:rPr>
              <a:t>Presentation outline</a:t>
            </a:r>
            <a:endParaRPr sz="4000">
              <a:solidFill>
                <a:schemeClr val="dk2"/>
              </a:solidFill>
            </a:endParaRPr>
          </a:p>
        </p:txBody>
      </p:sp>
      <p:sp>
        <p:nvSpPr>
          <p:cNvPr id="80" name="Google Shape;80;p14"/>
          <p:cNvSpPr txBox="1">
            <a:spLocks noGrp="1"/>
          </p:cNvSpPr>
          <p:nvPr>
            <p:ph type="subTitle" idx="1"/>
          </p:nvPr>
        </p:nvSpPr>
        <p:spPr>
          <a:xfrm>
            <a:off x="2544225" y="1401225"/>
            <a:ext cx="6177600" cy="307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457200" lvl="0" indent="-342900" algn="l" rtl="0">
              <a:spcBef>
                <a:spcPts val="0"/>
              </a:spcBef>
              <a:spcAft>
                <a:spcPts val="0"/>
              </a:spcAft>
              <a:buClr>
                <a:schemeClr val="dk2"/>
              </a:buClr>
              <a:buSzPts val="1800"/>
              <a:buChar char="●"/>
            </a:pPr>
            <a:r>
              <a:rPr lang="en" dirty="0">
                <a:solidFill>
                  <a:schemeClr val="dk2"/>
                </a:solidFill>
              </a:rPr>
              <a:t>Why </a:t>
            </a:r>
            <a:r>
              <a:rPr lang="en" dirty="0" smtClean="0">
                <a:solidFill>
                  <a:schemeClr val="dk2"/>
                </a:solidFill>
              </a:rPr>
              <a:t>CELG</a:t>
            </a:r>
            <a:endParaRPr dirty="0">
              <a:solidFill>
                <a:schemeClr val="dk2"/>
              </a:solidFill>
            </a:endParaRPr>
          </a:p>
          <a:p>
            <a:pPr marL="457200" lvl="0" indent="-342900" algn="l" rtl="0">
              <a:spcBef>
                <a:spcPts val="0"/>
              </a:spcBef>
              <a:spcAft>
                <a:spcPts val="0"/>
              </a:spcAft>
              <a:buClr>
                <a:schemeClr val="dk2"/>
              </a:buClr>
              <a:buSzPts val="1800"/>
              <a:buChar char="●"/>
            </a:pPr>
            <a:r>
              <a:rPr lang="en" dirty="0">
                <a:solidFill>
                  <a:schemeClr val="dk2"/>
                </a:solidFill>
              </a:rPr>
              <a:t>Objectives of CELG </a:t>
            </a:r>
            <a:r>
              <a:rPr lang="en" dirty="0" smtClean="0">
                <a:solidFill>
                  <a:schemeClr val="dk2"/>
                </a:solidFill>
              </a:rPr>
              <a:t>Assessment</a:t>
            </a:r>
          </a:p>
          <a:p>
            <a:pPr marL="457200" lvl="0" indent="-342900" algn="l" rtl="0">
              <a:spcBef>
                <a:spcPts val="0"/>
              </a:spcBef>
              <a:spcAft>
                <a:spcPts val="0"/>
              </a:spcAft>
              <a:buClr>
                <a:schemeClr val="dk2"/>
              </a:buClr>
              <a:buSzPts val="1800"/>
              <a:buChar char="●"/>
            </a:pPr>
            <a:r>
              <a:rPr lang="en" dirty="0" smtClean="0">
                <a:solidFill>
                  <a:schemeClr val="dk2"/>
                </a:solidFill>
              </a:rPr>
              <a:t>Countries covered</a:t>
            </a:r>
            <a:endParaRPr dirty="0">
              <a:solidFill>
                <a:schemeClr val="dk2"/>
              </a:solidFill>
            </a:endParaRPr>
          </a:p>
          <a:p>
            <a:pPr marL="457200" lvl="0" indent="-342900" algn="l" rtl="0">
              <a:spcBef>
                <a:spcPts val="0"/>
              </a:spcBef>
              <a:spcAft>
                <a:spcPts val="0"/>
              </a:spcAft>
              <a:buClr>
                <a:schemeClr val="dk2"/>
              </a:buClr>
              <a:buSzPts val="1800"/>
              <a:buChar char="●"/>
            </a:pPr>
            <a:r>
              <a:rPr lang="en" dirty="0" smtClean="0">
                <a:solidFill>
                  <a:schemeClr val="dk2"/>
                </a:solidFill>
              </a:rPr>
              <a:t>Objectives</a:t>
            </a:r>
            <a:r>
              <a:rPr lang="en" dirty="0" smtClean="0">
                <a:solidFill>
                  <a:schemeClr val="dk2"/>
                </a:solidFill>
              </a:rPr>
              <a:t> </a:t>
            </a:r>
            <a:r>
              <a:rPr lang="en" dirty="0">
                <a:solidFill>
                  <a:schemeClr val="dk2"/>
                </a:solidFill>
              </a:rPr>
              <a:t>of CELG </a:t>
            </a:r>
            <a:r>
              <a:rPr lang="en" dirty="0" smtClean="0">
                <a:solidFill>
                  <a:schemeClr val="dk2"/>
                </a:solidFill>
              </a:rPr>
              <a:t>Assessment tool</a:t>
            </a:r>
            <a:endParaRPr dirty="0">
              <a:solidFill>
                <a:schemeClr val="dk2"/>
              </a:solidFill>
            </a:endParaRPr>
          </a:p>
          <a:p>
            <a:pPr marL="457200" lvl="0" indent="-342900" algn="l" rtl="0">
              <a:spcBef>
                <a:spcPts val="0"/>
              </a:spcBef>
              <a:spcAft>
                <a:spcPts val="0"/>
              </a:spcAft>
              <a:buClr>
                <a:schemeClr val="dk2"/>
              </a:buClr>
              <a:buSzPts val="1800"/>
              <a:buChar char="●"/>
            </a:pPr>
            <a:r>
              <a:rPr lang="en" dirty="0">
                <a:solidFill>
                  <a:schemeClr val="dk2"/>
                </a:solidFill>
              </a:rPr>
              <a:t>Findings from </a:t>
            </a:r>
            <a:r>
              <a:rPr lang="en" dirty="0" smtClean="0">
                <a:solidFill>
                  <a:schemeClr val="dk2"/>
                </a:solidFill>
              </a:rPr>
              <a:t>Assessment</a:t>
            </a:r>
          </a:p>
          <a:p>
            <a:pPr marL="457200" lvl="0" indent="-342900" algn="l" rtl="0">
              <a:spcBef>
                <a:spcPts val="0"/>
              </a:spcBef>
              <a:spcAft>
                <a:spcPts val="0"/>
              </a:spcAft>
              <a:buClr>
                <a:schemeClr val="dk2"/>
              </a:buClr>
              <a:buSzPts val="1800"/>
              <a:buChar char="●"/>
            </a:pPr>
            <a:r>
              <a:rPr lang="en" dirty="0" smtClean="0">
                <a:solidFill>
                  <a:schemeClr val="dk2"/>
                </a:solidFill>
              </a:rPr>
              <a:t>Next step</a:t>
            </a:r>
            <a:endParaRPr dirty="0">
              <a:solidFill>
                <a:schemeClr val="dk2"/>
              </a:solidFill>
            </a:endParaRPr>
          </a:p>
          <a:p>
            <a:pPr marL="114300" lvl="0" indent="0" algn="l" rtl="0">
              <a:spcBef>
                <a:spcPts val="0"/>
              </a:spcBef>
              <a:spcAft>
                <a:spcPts val="0"/>
              </a:spcAft>
              <a:buClr>
                <a:schemeClr val="dk2"/>
              </a:buClr>
              <a:buSzPts val="1800"/>
            </a:pPr>
            <a:endParaRPr dirty="0">
              <a:solidFill>
                <a:schemeClr val="dk2"/>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81" name="Google Shape;81;p14"/>
          <p:cNvPicPr preferRelativeResize="0"/>
          <p:nvPr/>
        </p:nvPicPr>
        <p:blipFill>
          <a:blip r:embed="rId3">
            <a:alphaModFix/>
          </a:blip>
          <a:stretch>
            <a:fillRect/>
          </a:stretch>
        </p:blipFill>
        <p:spPr>
          <a:xfrm>
            <a:off x="8250238" y="-87312"/>
            <a:ext cx="1000125" cy="107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title" idx="4294967295"/>
          </p:nvPr>
        </p:nvSpPr>
        <p:spPr>
          <a:xfrm>
            <a:off x="535775" y="160875"/>
            <a:ext cx="8307600" cy="441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Why CELG?</a:t>
            </a:r>
            <a:endParaRPr sz="2400" dirty="0"/>
          </a:p>
          <a:p>
            <a:pPr marL="457200" lvl="0" indent="-374650" algn="just" rtl="0">
              <a:lnSpc>
                <a:spcPct val="111000"/>
              </a:lnSpc>
              <a:spcBef>
                <a:spcPts val="1600"/>
              </a:spcBef>
              <a:spcAft>
                <a:spcPts val="0"/>
              </a:spcAft>
              <a:buClr>
                <a:srgbClr val="484A56"/>
              </a:buClr>
              <a:buSzPts val="2300"/>
              <a:buFont typeface="Arial"/>
              <a:buAutoNum type="arabicPeriod"/>
            </a:pPr>
            <a:r>
              <a:rPr lang="en" sz="2300" b="0" dirty="0">
                <a:solidFill>
                  <a:srgbClr val="484A56"/>
                </a:solidFill>
                <a:latin typeface="Arial"/>
                <a:ea typeface="Arial"/>
                <a:cs typeface="Arial"/>
                <a:sym typeface="Arial"/>
              </a:rPr>
              <a:t>The impact of Covid 19 was felt differently across different population groups with different vulnerabilities.</a:t>
            </a:r>
            <a:endParaRPr sz="2300" b="0" dirty="0">
              <a:solidFill>
                <a:srgbClr val="484A56"/>
              </a:solidFill>
              <a:latin typeface="Arial"/>
              <a:ea typeface="Arial"/>
              <a:cs typeface="Arial"/>
              <a:sym typeface="Arial"/>
            </a:endParaRPr>
          </a:p>
          <a:p>
            <a:pPr marL="457200" lvl="0" indent="-374650" algn="just" rtl="0">
              <a:lnSpc>
                <a:spcPct val="111000"/>
              </a:lnSpc>
              <a:spcBef>
                <a:spcPts val="0"/>
              </a:spcBef>
              <a:spcAft>
                <a:spcPts val="0"/>
              </a:spcAft>
              <a:buClr>
                <a:srgbClr val="484A56"/>
              </a:buClr>
              <a:buSzPts val="2300"/>
              <a:buFont typeface="Arial"/>
              <a:buAutoNum type="arabicPeriod"/>
            </a:pPr>
            <a:r>
              <a:rPr lang="en" sz="2300" b="0" dirty="0">
                <a:solidFill>
                  <a:srgbClr val="484A56"/>
                </a:solidFill>
                <a:latin typeface="Arial"/>
                <a:ea typeface="Arial"/>
                <a:cs typeface="Arial"/>
                <a:sym typeface="Arial"/>
              </a:rPr>
              <a:t>C19RM Survey conducted showed lack of engagement of Last mile population/KVPs in the C19RM response, who experience increased vulnerabilities and risk.</a:t>
            </a:r>
            <a:endParaRPr sz="2300" b="0" dirty="0">
              <a:solidFill>
                <a:srgbClr val="484A56"/>
              </a:solidFill>
              <a:latin typeface="Arial"/>
              <a:ea typeface="Arial"/>
              <a:cs typeface="Arial"/>
              <a:sym typeface="Arial"/>
            </a:endParaRPr>
          </a:p>
          <a:p>
            <a:pPr marL="457200" lvl="0" indent="-419100" algn="just" rtl="0">
              <a:lnSpc>
                <a:spcPct val="115000"/>
              </a:lnSpc>
              <a:spcBef>
                <a:spcPts val="0"/>
              </a:spcBef>
              <a:spcAft>
                <a:spcPts val="0"/>
              </a:spcAft>
              <a:buSzPts val="3000"/>
              <a:buFont typeface="Arial"/>
              <a:buAutoNum type="arabicPeriod"/>
            </a:pPr>
            <a:r>
              <a:rPr lang="en" sz="2300" b="0" dirty="0" smtClean="0">
                <a:solidFill>
                  <a:srgbClr val="484A56"/>
                </a:solidFill>
                <a:latin typeface="Arial"/>
                <a:ea typeface="Arial"/>
                <a:cs typeface="Arial"/>
                <a:sym typeface="Arial"/>
              </a:rPr>
              <a:t>Last Mile Population(LMP) identified  </a:t>
            </a:r>
            <a:r>
              <a:rPr lang="en" sz="2300" b="0" dirty="0">
                <a:latin typeface="Arial"/>
                <a:ea typeface="Arial"/>
                <a:cs typeface="Arial"/>
                <a:sym typeface="Arial"/>
              </a:rPr>
              <a:t>–</a:t>
            </a:r>
            <a:r>
              <a:rPr lang="en" sz="2300" b="0" dirty="0">
                <a:solidFill>
                  <a:srgbClr val="484A56"/>
                </a:solidFill>
                <a:latin typeface="Arial"/>
                <a:ea typeface="Arial"/>
                <a:cs typeface="Arial"/>
                <a:sym typeface="Arial"/>
              </a:rPr>
              <a:t>were Slum Dwellers, People in Prison (Ex prisoners), People with disabilities; and Internally Displaced </a:t>
            </a:r>
            <a:r>
              <a:rPr lang="en" sz="2300" b="0" dirty="0" smtClean="0">
                <a:solidFill>
                  <a:srgbClr val="484A56"/>
                </a:solidFill>
                <a:latin typeface="Arial"/>
                <a:ea typeface="Arial"/>
                <a:cs typeface="Arial"/>
                <a:sym typeface="Arial"/>
              </a:rPr>
              <a:t>people,Internal migrants, and Public transport drivers</a:t>
            </a:r>
            <a:r>
              <a:rPr lang="en" sz="1900" b="0" dirty="0" smtClean="0">
                <a:solidFill>
                  <a:srgbClr val="484A56"/>
                </a:solidFill>
                <a:latin typeface="Arial"/>
                <a:ea typeface="Arial"/>
                <a:cs typeface="Arial"/>
                <a:sym typeface="Arial"/>
              </a:rPr>
              <a:t>.</a:t>
            </a:r>
            <a:endParaRPr sz="1900" b="0" dirty="0">
              <a:solidFill>
                <a:srgbClr val="484A56"/>
              </a:solidFill>
              <a:latin typeface="Arial"/>
              <a:ea typeface="Arial"/>
              <a:cs typeface="Arial"/>
              <a:sym typeface="Arial"/>
            </a:endParaRPr>
          </a:p>
          <a:p>
            <a:pPr marL="0" lvl="0" indent="0" algn="l" rtl="0">
              <a:lnSpc>
                <a:spcPct val="115000"/>
              </a:lnSpc>
              <a:spcBef>
                <a:spcPts val="1600"/>
              </a:spcBef>
              <a:spcAft>
                <a:spcPts val="0"/>
              </a:spcAft>
              <a:buClr>
                <a:schemeClr val="dk2"/>
              </a:buClr>
              <a:buSzPts val="1100"/>
              <a:buFont typeface="Arial"/>
              <a:buNone/>
            </a:pPr>
            <a:endParaRPr sz="2600" b="0" dirty="0">
              <a:solidFill>
                <a:srgbClr val="484A56"/>
              </a:solidFill>
              <a:latin typeface="Arial"/>
              <a:ea typeface="Arial"/>
              <a:cs typeface="Arial"/>
              <a:sym typeface="Arial"/>
            </a:endParaRPr>
          </a:p>
          <a:p>
            <a:pPr marL="457200" lvl="0" indent="0" algn="l" rtl="0">
              <a:spcBef>
                <a:spcPts val="1600"/>
              </a:spcBef>
              <a:spcAft>
                <a:spcPts val="1600"/>
              </a:spcAft>
              <a:buNone/>
            </a:pPr>
            <a:endParaRPr sz="2400" dirty="0"/>
          </a:p>
        </p:txBody>
      </p:sp>
      <p:pic>
        <p:nvPicPr>
          <p:cNvPr id="93" name="Google Shape;93;p16"/>
          <p:cNvPicPr preferRelativeResize="0"/>
          <p:nvPr/>
        </p:nvPicPr>
        <p:blipFill>
          <a:blip r:embed="rId3">
            <a:alphaModFix/>
          </a:blip>
          <a:stretch>
            <a:fillRect/>
          </a:stretch>
        </p:blipFill>
        <p:spPr>
          <a:xfrm>
            <a:off x="8143863" y="-227012"/>
            <a:ext cx="1000125" cy="1076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extLst mod="1">
    <p:ext uri="{6950BFC3-D8DA-4A85-94F7-54DA5524770B}">
      <p188:commentRel xmlns=""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7"/>
        <p:cNvGrpSpPr/>
        <p:nvPr/>
      </p:nvGrpSpPr>
      <p:grpSpPr>
        <a:xfrm>
          <a:off x="0" y="0"/>
          <a:ext cx="0" cy="0"/>
          <a:chOff x="0" y="0"/>
          <a:chExt cx="0" cy="0"/>
        </a:xfrm>
      </p:grpSpPr>
      <p:sp>
        <p:nvSpPr>
          <p:cNvPr id="98" name="Google Shape;98;p17"/>
          <p:cNvSpPr txBox="1">
            <a:spLocks noGrp="1"/>
          </p:cNvSpPr>
          <p:nvPr>
            <p:ph type="title" idx="4294967295"/>
          </p:nvPr>
        </p:nvSpPr>
        <p:spPr>
          <a:xfrm>
            <a:off x="535775" y="160875"/>
            <a:ext cx="8307600" cy="441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Objectives of CELG?</a:t>
            </a:r>
            <a:endParaRPr sz="2400"/>
          </a:p>
          <a:p>
            <a:pPr marL="457200" lvl="0" indent="-387350" algn="l" rtl="0">
              <a:lnSpc>
                <a:spcPct val="111000"/>
              </a:lnSpc>
              <a:spcBef>
                <a:spcPts val="1600"/>
              </a:spcBef>
              <a:spcAft>
                <a:spcPts val="0"/>
              </a:spcAft>
              <a:buClr>
                <a:srgbClr val="484A56"/>
              </a:buClr>
              <a:buSzPts val="2500"/>
              <a:buFont typeface="Arial"/>
              <a:buAutoNum type="arabicPeriod"/>
            </a:pPr>
            <a:r>
              <a:rPr lang="en" sz="2500" b="0">
                <a:solidFill>
                  <a:srgbClr val="484A56"/>
                </a:solidFill>
                <a:latin typeface="Arial"/>
                <a:ea typeface="Arial"/>
                <a:cs typeface="Arial"/>
                <a:sym typeface="Arial"/>
              </a:rPr>
              <a:t>Identify, test and document engagement strategies, approaches and processes to enable LMPs/KVPs as part of TB networks to influence Covid 19  and PPR decision.</a:t>
            </a:r>
            <a:endParaRPr sz="2500" b="0">
              <a:solidFill>
                <a:srgbClr val="484A56"/>
              </a:solidFill>
              <a:latin typeface="Arial"/>
              <a:ea typeface="Arial"/>
              <a:cs typeface="Arial"/>
              <a:sym typeface="Arial"/>
            </a:endParaRPr>
          </a:p>
          <a:p>
            <a:pPr marL="457200" lvl="0" indent="-387350" algn="l" rtl="0">
              <a:lnSpc>
                <a:spcPct val="111000"/>
              </a:lnSpc>
              <a:spcBef>
                <a:spcPts val="0"/>
              </a:spcBef>
              <a:spcAft>
                <a:spcPts val="0"/>
              </a:spcAft>
              <a:buClr>
                <a:srgbClr val="484A56"/>
              </a:buClr>
              <a:buSzPts val="2500"/>
              <a:buFont typeface="Arial"/>
              <a:buAutoNum type="arabicPeriod"/>
            </a:pPr>
            <a:r>
              <a:rPr lang="en" sz="2500" b="0">
                <a:solidFill>
                  <a:srgbClr val="484A56"/>
                </a:solidFill>
                <a:latin typeface="Arial"/>
                <a:ea typeface="Arial"/>
                <a:cs typeface="Arial"/>
                <a:sym typeface="Arial"/>
              </a:rPr>
              <a:t>Identify and facilitate access to technical support.</a:t>
            </a:r>
            <a:endParaRPr sz="2500" b="0">
              <a:solidFill>
                <a:srgbClr val="484A56"/>
              </a:solidFill>
              <a:latin typeface="Arial"/>
              <a:ea typeface="Arial"/>
              <a:cs typeface="Arial"/>
              <a:sym typeface="Arial"/>
            </a:endParaRPr>
          </a:p>
          <a:p>
            <a:pPr marL="457200" lvl="0" indent="-387350" algn="just" rtl="0">
              <a:lnSpc>
                <a:spcPct val="115000"/>
              </a:lnSpc>
              <a:spcBef>
                <a:spcPts val="0"/>
              </a:spcBef>
              <a:spcAft>
                <a:spcPts val="0"/>
              </a:spcAft>
              <a:buClr>
                <a:srgbClr val="484A56"/>
              </a:buClr>
              <a:buSzPts val="2500"/>
              <a:buFont typeface="Arial"/>
              <a:buAutoNum type="arabicPeriod"/>
            </a:pPr>
            <a:r>
              <a:rPr lang="en" sz="2500" b="0">
                <a:solidFill>
                  <a:srgbClr val="484A56"/>
                </a:solidFill>
                <a:latin typeface="Arial"/>
                <a:ea typeface="Arial"/>
                <a:cs typeface="Arial"/>
                <a:sym typeface="Arial"/>
              </a:rPr>
              <a:t>Embedded lessons/learning from Covid 19 and proven processes into the GF processes</a:t>
            </a:r>
            <a:endParaRPr sz="2300" b="0">
              <a:solidFill>
                <a:srgbClr val="484A56"/>
              </a:solidFill>
              <a:latin typeface="Arial"/>
              <a:ea typeface="Arial"/>
              <a:cs typeface="Arial"/>
              <a:sym typeface="Arial"/>
            </a:endParaRPr>
          </a:p>
          <a:p>
            <a:pPr marL="457200" lvl="0" indent="0" algn="l" rtl="0">
              <a:lnSpc>
                <a:spcPct val="115000"/>
              </a:lnSpc>
              <a:spcBef>
                <a:spcPts val="1600"/>
              </a:spcBef>
              <a:spcAft>
                <a:spcPts val="0"/>
              </a:spcAft>
              <a:buNone/>
            </a:pPr>
            <a:endParaRPr sz="2600" b="0">
              <a:solidFill>
                <a:srgbClr val="484A56"/>
              </a:solidFill>
              <a:latin typeface="Arial"/>
              <a:ea typeface="Arial"/>
              <a:cs typeface="Arial"/>
              <a:sym typeface="Arial"/>
            </a:endParaRPr>
          </a:p>
          <a:p>
            <a:pPr marL="457200" lvl="0" indent="0" algn="l" rtl="0">
              <a:spcBef>
                <a:spcPts val="1600"/>
              </a:spcBef>
              <a:spcAft>
                <a:spcPts val="1600"/>
              </a:spcAft>
              <a:buNone/>
            </a:pPr>
            <a:endParaRPr sz="2400"/>
          </a:p>
        </p:txBody>
      </p:sp>
      <p:pic>
        <p:nvPicPr>
          <p:cNvPr id="99" name="Google Shape;99;p17"/>
          <p:cNvPicPr preferRelativeResize="0"/>
          <p:nvPr/>
        </p:nvPicPr>
        <p:blipFill rotWithShape="1">
          <a:blip r:embed="rId3">
            <a:alphaModFix/>
          </a:blip>
          <a:srcRect l="-8890" t="363420" r="8889" b="-363420"/>
          <a:stretch/>
        </p:blipFill>
        <p:spPr>
          <a:xfrm>
            <a:off x="8085138" y="3735388"/>
            <a:ext cx="1000125" cy="1076325"/>
          </a:xfrm>
          <a:prstGeom prst="rect">
            <a:avLst/>
          </a:prstGeom>
          <a:noFill/>
          <a:ln>
            <a:noFill/>
          </a:ln>
        </p:spPr>
      </p:pic>
      <p:pic>
        <p:nvPicPr>
          <p:cNvPr id="100" name="Google Shape;100;p17"/>
          <p:cNvPicPr preferRelativeResize="0"/>
          <p:nvPr/>
        </p:nvPicPr>
        <p:blipFill>
          <a:blip r:embed="rId3">
            <a:alphaModFix/>
          </a:blip>
          <a:stretch>
            <a:fillRect/>
          </a:stretch>
        </p:blipFill>
        <p:spPr>
          <a:xfrm>
            <a:off x="8262938" y="-87312"/>
            <a:ext cx="1000125" cy="1076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title" idx="4294967295"/>
          </p:nvPr>
        </p:nvSpPr>
        <p:spPr>
          <a:xfrm>
            <a:off x="628243" y="263617"/>
            <a:ext cx="8307600" cy="43306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This project was piloted in 5 African countries and 3 Asia Pacific countries.</a:t>
            </a:r>
            <a:endParaRPr sz="2400" dirty="0"/>
          </a:p>
        </p:txBody>
      </p:sp>
      <p:pic>
        <p:nvPicPr>
          <p:cNvPr id="87" name="Google Shape;87;p15"/>
          <p:cNvPicPr preferRelativeResize="0"/>
          <p:nvPr/>
        </p:nvPicPr>
        <p:blipFill>
          <a:blip r:embed="rId3">
            <a:alphaModFix/>
          </a:blip>
          <a:stretch>
            <a:fillRect/>
          </a:stretch>
        </p:blipFill>
        <p:spPr>
          <a:xfrm>
            <a:off x="8441741" y="0"/>
            <a:ext cx="880541" cy="791719"/>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3819588856"/>
              </p:ext>
            </p:extLst>
          </p:nvPr>
        </p:nvGraphicFramePr>
        <p:xfrm>
          <a:off x="482885" y="1339944"/>
          <a:ext cx="7958856" cy="3845271"/>
        </p:xfrm>
        <a:graphic>
          <a:graphicData uri="http://schemas.openxmlformats.org/drawingml/2006/table">
            <a:tbl>
              <a:tblPr firstRow="1" bandRow="1">
                <a:tableStyleId>{7DF18680-E054-41AD-8BC1-D1AEF772440D}</a:tableStyleId>
              </a:tblPr>
              <a:tblGrid>
                <a:gridCol w="4198163">
                  <a:extLst>
                    <a:ext uri="{9D8B030D-6E8A-4147-A177-3AD203B41FA5}">
                      <a16:colId xmlns:a16="http://schemas.microsoft.com/office/drawing/2014/main" val="2432277426"/>
                    </a:ext>
                  </a:extLst>
                </a:gridCol>
                <a:gridCol w="3760693">
                  <a:extLst>
                    <a:ext uri="{9D8B030D-6E8A-4147-A177-3AD203B41FA5}">
                      <a16:colId xmlns:a16="http://schemas.microsoft.com/office/drawing/2014/main" val="1939237703"/>
                    </a:ext>
                  </a:extLst>
                </a:gridCol>
              </a:tblGrid>
              <a:tr h="475445">
                <a:tc>
                  <a:txBody>
                    <a:bodyPr/>
                    <a:lstStyle/>
                    <a:p>
                      <a:r>
                        <a:rPr lang="en-US" dirty="0">
                          <a:solidFill>
                            <a:schemeClr val="bg2"/>
                          </a:solidFill>
                        </a:rPr>
                        <a:t>Cambodia</a:t>
                      </a:r>
                    </a:p>
                  </a:txBody>
                  <a:tcPr>
                    <a:solidFill>
                      <a:schemeClr val="accent6">
                        <a:lumMod val="20000"/>
                        <a:lumOff val="80000"/>
                      </a:schemeClr>
                    </a:solidFill>
                  </a:tcPr>
                </a:tc>
                <a:tc>
                  <a:txBody>
                    <a:bodyPr/>
                    <a:lstStyle/>
                    <a:p>
                      <a:r>
                        <a:rPr lang="en-US" dirty="0">
                          <a:solidFill>
                            <a:schemeClr val="bg2"/>
                          </a:solidFill>
                        </a:rPr>
                        <a:t>Internal migrants</a:t>
                      </a:r>
                    </a:p>
                  </a:txBody>
                  <a:tcPr>
                    <a:solidFill>
                      <a:schemeClr val="accent6">
                        <a:lumMod val="20000"/>
                        <a:lumOff val="80000"/>
                      </a:schemeClr>
                    </a:solidFill>
                  </a:tcPr>
                </a:tc>
                <a:extLst>
                  <a:ext uri="{0D108BD9-81ED-4DB2-BD59-A6C34878D82A}">
                    <a16:rowId xmlns:a16="http://schemas.microsoft.com/office/drawing/2014/main" val="3584108020"/>
                  </a:ext>
                </a:extLst>
              </a:tr>
              <a:tr h="475445">
                <a:tc>
                  <a:txBody>
                    <a:bodyPr/>
                    <a:lstStyle/>
                    <a:p>
                      <a:r>
                        <a:rPr lang="en-US" dirty="0">
                          <a:solidFill>
                            <a:schemeClr val="bg2"/>
                          </a:solidFill>
                        </a:rPr>
                        <a:t>Cameroon</a:t>
                      </a:r>
                    </a:p>
                  </a:txBody>
                  <a:tcPr/>
                </a:tc>
                <a:tc>
                  <a:txBody>
                    <a:bodyPr/>
                    <a:lstStyle/>
                    <a:p>
                      <a:r>
                        <a:rPr lang="en-US" dirty="0">
                          <a:solidFill>
                            <a:schemeClr val="bg2"/>
                          </a:solidFill>
                        </a:rPr>
                        <a:t>Internally Displaced</a:t>
                      </a:r>
                      <a:r>
                        <a:rPr lang="en-US" baseline="0" dirty="0">
                          <a:solidFill>
                            <a:schemeClr val="bg2"/>
                          </a:solidFill>
                        </a:rPr>
                        <a:t> persons (IDPs)</a:t>
                      </a:r>
                      <a:endParaRPr lang="en-US" dirty="0">
                        <a:solidFill>
                          <a:schemeClr val="bg2"/>
                        </a:solidFill>
                      </a:endParaRPr>
                    </a:p>
                  </a:txBody>
                  <a:tcPr/>
                </a:tc>
                <a:extLst>
                  <a:ext uri="{0D108BD9-81ED-4DB2-BD59-A6C34878D82A}">
                    <a16:rowId xmlns:a16="http://schemas.microsoft.com/office/drawing/2014/main" val="2536254503"/>
                  </a:ext>
                </a:extLst>
              </a:tr>
              <a:tr h="475445">
                <a:tc>
                  <a:txBody>
                    <a:bodyPr/>
                    <a:lstStyle/>
                    <a:p>
                      <a:r>
                        <a:rPr lang="en-US" dirty="0">
                          <a:solidFill>
                            <a:schemeClr val="bg2"/>
                          </a:solidFill>
                        </a:rPr>
                        <a:t>Indonesia</a:t>
                      </a:r>
                    </a:p>
                  </a:txBody>
                  <a:tcPr/>
                </a:tc>
                <a:tc>
                  <a:txBody>
                    <a:bodyPr/>
                    <a:lstStyle/>
                    <a:p>
                      <a:r>
                        <a:rPr lang="en-US" dirty="0">
                          <a:solidFill>
                            <a:schemeClr val="bg2"/>
                          </a:solidFill>
                        </a:rPr>
                        <a:t>Former prisoners</a:t>
                      </a:r>
                    </a:p>
                  </a:txBody>
                  <a:tcPr/>
                </a:tc>
                <a:extLst>
                  <a:ext uri="{0D108BD9-81ED-4DB2-BD59-A6C34878D82A}">
                    <a16:rowId xmlns:a16="http://schemas.microsoft.com/office/drawing/2014/main" val="290957972"/>
                  </a:ext>
                </a:extLst>
              </a:tr>
              <a:tr h="475445">
                <a:tc>
                  <a:txBody>
                    <a:bodyPr/>
                    <a:lstStyle/>
                    <a:p>
                      <a:r>
                        <a:rPr lang="en-US" dirty="0">
                          <a:solidFill>
                            <a:schemeClr val="bg2"/>
                          </a:solidFill>
                        </a:rPr>
                        <a:t>Kenya</a:t>
                      </a:r>
                    </a:p>
                  </a:txBody>
                  <a:tcPr/>
                </a:tc>
                <a:tc>
                  <a:txBody>
                    <a:bodyPr/>
                    <a:lstStyle/>
                    <a:p>
                      <a:r>
                        <a:rPr lang="en-US" dirty="0">
                          <a:solidFill>
                            <a:schemeClr val="bg2"/>
                          </a:solidFill>
                        </a:rPr>
                        <a:t>People with disability (PWDs)</a:t>
                      </a:r>
                    </a:p>
                  </a:txBody>
                  <a:tcPr/>
                </a:tc>
                <a:extLst>
                  <a:ext uri="{0D108BD9-81ED-4DB2-BD59-A6C34878D82A}">
                    <a16:rowId xmlns:a16="http://schemas.microsoft.com/office/drawing/2014/main" val="2290330547"/>
                  </a:ext>
                </a:extLst>
              </a:tr>
              <a:tr h="475445">
                <a:tc>
                  <a:txBody>
                    <a:bodyPr/>
                    <a:lstStyle/>
                    <a:p>
                      <a:r>
                        <a:rPr lang="en-US" dirty="0">
                          <a:solidFill>
                            <a:schemeClr val="bg2"/>
                          </a:solidFill>
                        </a:rPr>
                        <a:t>Mozambique </a:t>
                      </a:r>
                    </a:p>
                  </a:txBody>
                  <a:tcPr/>
                </a:tc>
                <a:tc>
                  <a:txBody>
                    <a:bodyPr/>
                    <a:lstStyle/>
                    <a:p>
                      <a:r>
                        <a:rPr lang="en-US" baseline="0" dirty="0">
                          <a:solidFill>
                            <a:schemeClr val="bg2"/>
                          </a:solidFill>
                        </a:rPr>
                        <a:t>Miners, Ex miners</a:t>
                      </a:r>
                      <a:endParaRPr lang="en-US" dirty="0">
                        <a:solidFill>
                          <a:schemeClr val="bg2"/>
                        </a:solidFill>
                      </a:endParaRPr>
                    </a:p>
                  </a:txBody>
                  <a:tcPr/>
                </a:tc>
                <a:extLst>
                  <a:ext uri="{0D108BD9-81ED-4DB2-BD59-A6C34878D82A}">
                    <a16:rowId xmlns:a16="http://schemas.microsoft.com/office/drawing/2014/main" val="1306996104"/>
                  </a:ext>
                </a:extLst>
              </a:tr>
              <a:tr h="474441">
                <a:tc>
                  <a:txBody>
                    <a:bodyPr/>
                    <a:lstStyle/>
                    <a:p>
                      <a:r>
                        <a:rPr lang="en-US" dirty="0">
                          <a:solidFill>
                            <a:schemeClr val="bg2"/>
                          </a:solidFill>
                        </a:rPr>
                        <a:t>Nigeria</a:t>
                      </a:r>
                    </a:p>
                  </a:txBody>
                  <a:tcPr/>
                </a:tc>
                <a:tc>
                  <a:txBody>
                    <a:bodyPr/>
                    <a:lstStyle/>
                    <a:p>
                      <a:r>
                        <a:rPr lang="en-US" dirty="0">
                          <a:solidFill>
                            <a:schemeClr val="bg2"/>
                          </a:solidFill>
                        </a:rPr>
                        <a:t>Nomads/IDPs</a:t>
                      </a:r>
                    </a:p>
                  </a:txBody>
                  <a:tcPr/>
                </a:tc>
                <a:extLst>
                  <a:ext uri="{0D108BD9-81ED-4DB2-BD59-A6C34878D82A}">
                    <a16:rowId xmlns:a16="http://schemas.microsoft.com/office/drawing/2014/main" val="3070762224"/>
                  </a:ext>
                </a:extLst>
              </a:tr>
              <a:tr h="475445">
                <a:tc>
                  <a:txBody>
                    <a:bodyPr/>
                    <a:lstStyle/>
                    <a:p>
                      <a:r>
                        <a:rPr lang="en-US">
                          <a:solidFill>
                            <a:schemeClr val="bg2"/>
                          </a:solidFill>
                        </a:rPr>
                        <a:t>Philippines </a:t>
                      </a:r>
                      <a:endParaRPr lang="en-US" dirty="0">
                        <a:solidFill>
                          <a:schemeClr val="bg2"/>
                        </a:solidFill>
                      </a:endParaRPr>
                    </a:p>
                  </a:txBody>
                  <a:tcPr/>
                </a:tc>
                <a:tc>
                  <a:txBody>
                    <a:bodyPr/>
                    <a:lstStyle/>
                    <a:p>
                      <a:r>
                        <a:rPr lang="en-US" dirty="0">
                          <a:solidFill>
                            <a:schemeClr val="bg2"/>
                          </a:solidFill>
                        </a:rPr>
                        <a:t>Tricycle</a:t>
                      </a:r>
                      <a:r>
                        <a:rPr lang="en-US" baseline="0" dirty="0">
                          <a:solidFill>
                            <a:schemeClr val="bg2"/>
                          </a:solidFill>
                        </a:rPr>
                        <a:t> Operators and drivers association (TODA)</a:t>
                      </a:r>
                      <a:endParaRPr lang="en-US" dirty="0">
                        <a:solidFill>
                          <a:schemeClr val="bg2"/>
                        </a:solidFill>
                      </a:endParaRPr>
                    </a:p>
                  </a:txBody>
                  <a:tcPr/>
                </a:tc>
                <a:extLst>
                  <a:ext uri="{0D108BD9-81ED-4DB2-BD59-A6C34878D82A}">
                    <a16:rowId xmlns:a16="http://schemas.microsoft.com/office/drawing/2014/main" val="4112025662"/>
                  </a:ext>
                </a:extLst>
              </a:tr>
              <a:tr h="475445">
                <a:tc>
                  <a:txBody>
                    <a:bodyPr/>
                    <a:lstStyle/>
                    <a:p>
                      <a:r>
                        <a:rPr lang="en-US" dirty="0">
                          <a:solidFill>
                            <a:schemeClr val="bg2"/>
                          </a:solidFill>
                        </a:rPr>
                        <a:t>Sierra Leone</a:t>
                      </a:r>
                    </a:p>
                  </a:txBody>
                  <a:tcPr/>
                </a:tc>
                <a:tc>
                  <a:txBody>
                    <a:bodyPr/>
                    <a:lstStyle/>
                    <a:p>
                      <a:r>
                        <a:rPr lang="en-US" dirty="0">
                          <a:solidFill>
                            <a:schemeClr val="bg2"/>
                          </a:solidFill>
                        </a:rPr>
                        <a:t>PWD</a:t>
                      </a:r>
                    </a:p>
                  </a:txBody>
                  <a:tcPr/>
                </a:tc>
                <a:extLst>
                  <a:ext uri="{0D108BD9-81ED-4DB2-BD59-A6C34878D82A}">
                    <a16:rowId xmlns:a16="http://schemas.microsoft.com/office/drawing/2014/main" val="22043732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C1CB-EAD2-084F-AAFE-AE2B1B0C3F2B}"/>
              </a:ext>
            </a:extLst>
          </p:cNvPr>
          <p:cNvSpPr>
            <a:spLocks noGrp="1"/>
          </p:cNvSpPr>
          <p:nvPr>
            <p:ph type="title"/>
          </p:nvPr>
        </p:nvSpPr>
        <p:spPr>
          <a:xfrm>
            <a:off x="507116" y="308569"/>
            <a:ext cx="7886700" cy="994172"/>
          </a:xfrm>
        </p:spPr>
        <p:txBody>
          <a:bodyPr/>
          <a:lstStyle/>
          <a:p>
            <a:r>
              <a:rPr lang="en-US" b="1" dirty="0"/>
              <a:t>Objectives of </a:t>
            </a:r>
            <a:r>
              <a:rPr lang="en-US" dirty="0"/>
              <a:t>CELG</a:t>
            </a:r>
            <a:r>
              <a:rPr lang="en-US" b="1" dirty="0"/>
              <a:t> </a:t>
            </a:r>
            <a:r>
              <a:rPr lang="en-US" dirty="0"/>
              <a:t>a</a:t>
            </a:r>
            <a:r>
              <a:rPr lang="en-US" b="1" dirty="0"/>
              <a:t>ssessment tools</a:t>
            </a:r>
          </a:p>
        </p:txBody>
      </p:sp>
      <p:sp>
        <p:nvSpPr>
          <p:cNvPr id="3" name="Content Placeholder 2">
            <a:extLst>
              <a:ext uri="{FF2B5EF4-FFF2-40B4-BE49-F238E27FC236}">
                <a16:creationId xmlns:a16="http://schemas.microsoft.com/office/drawing/2014/main" id="{8A3CE70F-F081-D549-832C-53573E96A923}"/>
              </a:ext>
            </a:extLst>
          </p:cNvPr>
          <p:cNvSpPr>
            <a:spLocks noGrp="1"/>
          </p:cNvSpPr>
          <p:nvPr>
            <p:ph idx="1"/>
          </p:nvPr>
        </p:nvSpPr>
        <p:spPr>
          <a:xfrm>
            <a:off x="628650" y="1369219"/>
            <a:ext cx="5456740" cy="3263504"/>
          </a:xfrm>
        </p:spPr>
        <p:txBody>
          <a:bodyPr>
            <a:normAutofit fontScale="77500" lnSpcReduction="20000"/>
          </a:bodyPr>
          <a:lstStyle/>
          <a:p>
            <a:pPr lvl="0"/>
            <a:r>
              <a:rPr lang="en-US" b="1" dirty="0">
                <a:solidFill>
                  <a:srgbClr val="0070C0"/>
                </a:solidFill>
              </a:rPr>
              <a:t>Identify barriers, opportunities and provides recommendations </a:t>
            </a:r>
            <a:r>
              <a:rPr lang="en-US" dirty="0"/>
              <a:t>on strengthening the engagement of last mile populations in the national TB and COVID19/Pandemic preparedness response.</a:t>
            </a:r>
          </a:p>
          <a:p>
            <a:pPr lvl="0"/>
            <a:r>
              <a:rPr lang="en-US" b="1" dirty="0">
                <a:solidFill>
                  <a:srgbClr val="0070C0"/>
                </a:solidFill>
              </a:rPr>
              <a:t>Collect information on the structures, processes</a:t>
            </a:r>
            <a:r>
              <a:rPr lang="en-US" dirty="0"/>
              <a:t> and national and sub-national COVID19/Pandemic preparedness response platforms and policies and identify opportunities for engagement.</a:t>
            </a:r>
          </a:p>
          <a:p>
            <a:pPr lvl="0"/>
            <a:r>
              <a:rPr lang="en-US" b="1" dirty="0">
                <a:solidFill>
                  <a:srgbClr val="0070C0"/>
                </a:solidFill>
              </a:rPr>
              <a:t>Collect information on the key partners working with the last mile populations</a:t>
            </a:r>
            <a:r>
              <a:rPr lang="en-US" dirty="0"/>
              <a:t>, involved in the national TB response as well as national COVID19/Pandemic preparedness response.</a:t>
            </a:r>
          </a:p>
          <a:p>
            <a:pPr lvl="0"/>
            <a:r>
              <a:rPr lang="en-US" dirty="0"/>
              <a:t>Develop </a:t>
            </a:r>
            <a:r>
              <a:rPr lang="en-US" b="1" dirty="0">
                <a:solidFill>
                  <a:srgbClr val="0070C0"/>
                </a:solidFill>
              </a:rPr>
              <a:t>a community costed engagement </a:t>
            </a:r>
            <a:r>
              <a:rPr lang="en-US" dirty="0"/>
              <a:t>to be used by partners as they prioritize activities and develop a national LMP engagement plan in pandemic governance structures</a:t>
            </a:r>
          </a:p>
          <a:p>
            <a:endParaRPr lang="en-US" dirty="0"/>
          </a:p>
        </p:txBody>
      </p:sp>
    </p:spTree>
    <p:extLst>
      <p:ext uri="{BB962C8B-B14F-4D97-AF65-F5344CB8AC3E}">
        <p14:creationId xmlns:p14="http://schemas.microsoft.com/office/powerpoint/2010/main" val="22201681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510C-4D99-A242-BE1F-2286601E4555}"/>
              </a:ext>
            </a:extLst>
          </p:cNvPr>
          <p:cNvSpPr>
            <a:spLocks noGrp="1"/>
          </p:cNvSpPr>
          <p:nvPr>
            <p:ph type="title"/>
          </p:nvPr>
        </p:nvSpPr>
        <p:spPr>
          <a:xfrm>
            <a:off x="628650" y="540544"/>
            <a:ext cx="7886700" cy="402431"/>
          </a:xfrm>
        </p:spPr>
        <p:txBody>
          <a:bodyPr>
            <a:normAutofit fontScale="90000"/>
          </a:bodyPr>
          <a:lstStyle/>
          <a:p>
            <a:r>
              <a:rPr lang="en-US" b="1" dirty="0">
                <a:solidFill>
                  <a:srgbClr val="0070C0"/>
                </a:solidFill>
              </a:rPr>
              <a:t>The </a:t>
            </a:r>
            <a:r>
              <a:rPr lang="en-US" b="1" dirty="0" smtClean="0">
                <a:solidFill>
                  <a:srgbClr val="0070C0"/>
                </a:solidFill>
              </a:rPr>
              <a:t>Community Engagement Assessment </a:t>
            </a:r>
            <a:r>
              <a:rPr lang="en-US" b="1" dirty="0">
                <a:solidFill>
                  <a:srgbClr val="0070C0"/>
                </a:solidFill>
              </a:rPr>
              <a:t>process</a:t>
            </a:r>
          </a:p>
        </p:txBody>
      </p:sp>
      <p:sp>
        <p:nvSpPr>
          <p:cNvPr id="3" name="Content Placeholder 2">
            <a:extLst>
              <a:ext uri="{FF2B5EF4-FFF2-40B4-BE49-F238E27FC236}">
                <a16:creationId xmlns:a16="http://schemas.microsoft.com/office/drawing/2014/main" id="{93A0F416-30C1-FA4F-9C44-73C64D73284F}"/>
              </a:ext>
            </a:extLst>
          </p:cNvPr>
          <p:cNvSpPr>
            <a:spLocks noGrp="1"/>
          </p:cNvSpPr>
          <p:nvPr>
            <p:ph idx="1"/>
          </p:nvPr>
        </p:nvSpPr>
        <p:spPr>
          <a:xfrm>
            <a:off x="628650" y="1060847"/>
            <a:ext cx="7886700" cy="3901678"/>
          </a:xfrm>
        </p:spPr>
        <p:txBody>
          <a:bodyPr>
            <a:normAutofit/>
          </a:bodyPr>
          <a:lstStyle/>
          <a:p>
            <a:r>
              <a:rPr lang="en-US" dirty="0"/>
              <a:t>Pre-Assessment preparations</a:t>
            </a:r>
          </a:p>
          <a:p>
            <a:pPr lvl="1"/>
            <a:r>
              <a:rPr lang="en-US" dirty="0"/>
              <a:t> Multi-stakeholder’s orientation meeting</a:t>
            </a:r>
          </a:p>
          <a:p>
            <a:pPr lvl="1"/>
            <a:r>
              <a:rPr lang="en-US" dirty="0"/>
              <a:t>Multi-stakeholder Steering Committee</a:t>
            </a:r>
          </a:p>
          <a:p>
            <a:pPr lvl="1"/>
            <a:r>
              <a:rPr lang="en-US" dirty="0"/>
              <a:t>Country-level Consultant </a:t>
            </a:r>
          </a:p>
          <a:p>
            <a:pPr lvl="1"/>
            <a:r>
              <a:rPr lang="en-US" dirty="0"/>
              <a:t>Orientation of the Consultant and country team on the tools </a:t>
            </a:r>
          </a:p>
          <a:p>
            <a:r>
              <a:rPr lang="en-US" dirty="0"/>
              <a:t>Community Engagement Assessment </a:t>
            </a:r>
          </a:p>
          <a:p>
            <a:pPr lvl="1"/>
            <a:r>
              <a:rPr lang="en-US" dirty="0"/>
              <a:t>Data collection </a:t>
            </a:r>
          </a:p>
          <a:p>
            <a:pPr lvl="1"/>
            <a:r>
              <a:rPr lang="en-US" dirty="0"/>
              <a:t>Data Analysis</a:t>
            </a:r>
          </a:p>
          <a:p>
            <a:pPr lvl="1"/>
            <a:r>
              <a:rPr lang="en-US" dirty="0"/>
              <a:t>Pre-Validation Focus Group Discussion </a:t>
            </a:r>
          </a:p>
          <a:p>
            <a:r>
              <a:rPr lang="en-US" dirty="0"/>
              <a:t>Reporting and implementation  </a:t>
            </a:r>
          </a:p>
          <a:p>
            <a:pPr lvl="1"/>
            <a:r>
              <a:rPr lang="en-US" dirty="0"/>
              <a:t>Assessment report and </a:t>
            </a:r>
            <a:r>
              <a:rPr lang="en-US" b="1" dirty="0">
                <a:solidFill>
                  <a:srgbClr val="0070C0"/>
                </a:solidFill>
              </a:rPr>
              <a:t>Costed Engagement Plans </a:t>
            </a:r>
          </a:p>
          <a:p>
            <a:pPr lvl="1"/>
            <a:r>
              <a:rPr lang="en-US" dirty="0"/>
              <a:t>Implementation of </a:t>
            </a:r>
            <a:r>
              <a:rPr lang="en-US" dirty="0" smtClean="0"/>
              <a:t>Costed Engagement Plans</a:t>
            </a:r>
            <a:endParaRPr lang="en-US" dirty="0"/>
          </a:p>
          <a:p>
            <a:pPr lvl="1"/>
            <a:endParaRPr lang="en-US" dirty="0"/>
          </a:p>
          <a:p>
            <a:pPr lvl="1"/>
            <a:endParaRPr lang="en-US" b="1" dirty="0"/>
          </a:p>
          <a:p>
            <a:pPr lvl="1"/>
            <a:endParaRPr lang="en-US" b="1"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524093258"/>
      </p:ext>
    </p:extLst>
  </p:cSld>
  <p:clrMapOvr>
    <a:masterClrMapping/>
  </p:clrMapOvr>
  <p:extLst mod="1">
    <p:ext uri="{6950BFC3-D8DA-4A85-94F7-54DA5524770B}">
      <p188:commentRel xmlns=""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17611"/>
          </a:xfrm>
        </p:spPr>
        <p:txBody>
          <a:bodyPr>
            <a:noAutofit/>
          </a:bodyPr>
          <a:lstStyle/>
          <a:p>
            <a:pPr algn="ctr"/>
            <a:r>
              <a:rPr lang="en-US" sz="2200" dirty="0" smtClean="0">
                <a:solidFill>
                  <a:schemeClr val="bg2"/>
                </a:solidFill>
              </a:rPr>
              <a:t>Process of Community Engagement Assessment</a:t>
            </a:r>
            <a:r>
              <a:rPr lang="en-US" sz="2200" b="1" dirty="0" smtClean="0"/>
              <a:t> </a:t>
            </a:r>
            <a:endParaRPr lang="en-US" sz="2200" b="1" dirty="0"/>
          </a:p>
        </p:txBody>
      </p:sp>
      <p:graphicFrame>
        <p:nvGraphicFramePr>
          <p:cNvPr id="4" name="Diagram 3"/>
          <p:cNvGraphicFramePr/>
          <p:nvPr>
            <p:extLst>
              <p:ext uri="{D42A27DB-BD31-4B8C-83A1-F6EECF244321}">
                <p14:modId xmlns:p14="http://schemas.microsoft.com/office/powerpoint/2010/main" val="3381921281"/>
              </p:ext>
            </p:extLst>
          </p:nvPr>
        </p:nvGraphicFramePr>
        <p:xfrm>
          <a:off x="1441450" y="906781"/>
          <a:ext cx="6338570" cy="342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649885"/>
      </p:ext>
    </p:extLst>
  </p:cSld>
  <p:clrMapOvr>
    <a:masterClrMapping/>
  </p:clrMapOvr>
  <p:extLst mod="1">
    <p:ext uri="{6950BFC3-D8DA-4A85-94F7-54DA5524770B}">
      <p188:commentRel xmlns="" xmlns:p188="http://schemas.microsoft.com/office/powerpoint/2018/8/main" r:id="rId7"/>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0"/>
        <p:cNvGrpSpPr/>
        <p:nvPr/>
      </p:nvGrpSpPr>
      <p:grpSpPr>
        <a:xfrm>
          <a:off x="0" y="0"/>
          <a:ext cx="0" cy="0"/>
          <a:chOff x="0" y="0"/>
          <a:chExt cx="0" cy="0"/>
        </a:xfrm>
      </p:grpSpPr>
      <p:sp>
        <p:nvSpPr>
          <p:cNvPr id="111" name="Google Shape;111;p19"/>
          <p:cNvSpPr txBox="1">
            <a:spLocks noGrp="1"/>
          </p:cNvSpPr>
          <p:nvPr>
            <p:ph type="title" idx="4294967295"/>
          </p:nvPr>
        </p:nvSpPr>
        <p:spPr>
          <a:xfrm>
            <a:off x="535775" y="160875"/>
            <a:ext cx="8307600" cy="441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Findings from the Assessment</a:t>
            </a:r>
            <a:endParaRPr sz="2400" dirty="0"/>
          </a:p>
          <a:p>
            <a:pPr marL="457200" lvl="0" indent="-387350" algn="just" rtl="0">
              <a:lnSpc>
                <a:spcPct val="111000"/>
              </a:lnSpc>
              <a:spcBef>
                <a:spcPts val="1600"/>
              </a:spcBef>
              <a:spcAft>
                <a:spcPts val="0"/>
              </a:spcAft>
              <a:buClr>
                <a:srgbClr val="484A56"/>
              </a:buClr>
              <a:buSzPts val="2500"/>
              <a:buFont typeface="Arial"/>
              <a:buChar char="●"/>
            </a:pPr>
            <a:r>
              <a:rPr lang="en" sz="2500" b="0" dirty="0">
                <a:solidFill>
                  <a:srgbClr val="484A56"/>
                </a:solidFill>
                <a:latin typeface="Arial"/>
                <a:ea typeface="Arial"/>
                <a:cs typeface="Arial"/>
                <a:sym typeface="Arial"/>
              </a:rPr>
              <a:t>The assessment show that there is lack of information  on TB and PPR.</a:t>
            </a:r>
            <a:endParaRPr sz="2500" b="0" dirty="0">
              <a:solidFill>
                <a:srgbClr val="484A56"/>
              </a:solidFill>
              <a:latin typeface="Arial"/>
              <a:ea typeface="Arial"/>
              <a:cs typeface="Arial"/>
              <a:sym typeface="Arial"/>
            </a:endParaRPr>
          </a:p>
          <a:p>
            <a:pPr marL="457200" lvl="0" indent="-387350" algn="just" rtl="0">
              <a:lnSpc>
                <a:spcPct val="111000"/>
              </a:lnSpc>
              <a:spcBef>
                <a:spcPts val="0"/>
              </a:spcBef>
              <a:spcAft>
                <a:spcPts val="0"/>
              </a:spcAft>
              <a:buClr>
                <a:srgbClr val="484A56"/>
              </a:buClr>
              <a:buSzPts val="2500"/>
              <a:buFont typeface="Arial"/>
              <a:buChar char="●"/>
            </a:pPr>
            <a:r>
              <a:rPr lang="en" sz="2500" b="0" dirty="0">
                <a:solidFill>
                  <a:srgbClr val="484A56"/>
                </a:solidFill>
                <a:latin typeface="Arial"/>
                <a:ea typeface="Arial"/>
                <a:cs typeface="Arial"/>
                <a:sym typeface="Arial"/>
              </a:rPr>
              <a:t>Limited awareness and understanding  of national and community TB response and coordination mechanism.</a:t>
            </a:r>
            <a:endParaRPr sz="2500" b="0" dirty="0">
              <a:solidFill>
                <a:srgbClr val="484A56"/>
              </a:solidFill>
              <a:latin typeface="Arial"/>
              <a:ea typeface="Arial"/>
              <a:cs typeface="Arial"/>
              <a:sym typeface="Arial"/>
            </a:endParaRPr>
          </a:p>
          <a:p>
            <a:pPr marL="457200" lvl="0" indent="-387350" algn="just" rtl="0">
              <a:lnSpc>
                <a:spcPct val="111000"/>
              </a:lnSpc>
              <a:spcBef>
                <a:spcPts val="0"/>
              </a:spcBef>
              <a:spcAft>
                <a:spcPts val="0"/>
              </a:spcAft>
              <a:buClr>
                <a:srgbClr val="484A56"/>
              </a:buClr>
              <a:buSzPts val="2500"/>
              <a:buFont typeface="Arial"/>
              <a:buChar char="●"/>
            </a:pPr>
            <a:r>
              <a:rPr lang="en" sz="2500" b="0" dirty="0">
                <a:solidFill>
                  <a:srgbClr val="484A56"/>
                </a:solidFill>
                <a:latin typeface="Arial"/>
                <a:ea typeface="Arial"/>
                <a:cs typeface="Arial"/>
                <a:sym typeface="Arial"/>
              </a:rPr>
              <a:t>Huge gaps in communication and community involvement.</a:t>
            </a:r>
            <a:endParaRPr sz="2500" b="0" dirty="0">
              <a:solidFill>
                <a:srgbClr val="484A56"/>
              </a:solidFill>
              <a:latin typeface="Arial"/>
              <a:ea typeface="Arial"/>
              <a:cs typeface="Arial"/>
              <a:sym typeface="Arial"/>
            </a:endParaRPr>
          </a:p>
          <a:p>
            <a:pPr marL="457200" lvl="0" indent="0" algn="just" rtl="0">
              <a:lnSpc>
                <a:spcPct val="111000"/>
              </a:lnSpc>
              <a:spcBef>
                <a:spcPts val="900"/>
              </a:spcBef>
              <a:spcAft>
                <a:spcPts val="0"/>
              </a:spcAft>
              <a:buNone/>
            </a:pPr>
            <a:endParaRPr sz="1900" b="0" dirty="0">
              <a:solidFill>
                <a:srgbClr val="484A56"/>
              </a:solidFill>
              <a:latin typeface="Arial"/>
              <a:ea typeface="Arial"/>
              <a:cs typeface="Arial"/>
              <a:sym typeface="Arial"/>
            </a:endParaRPr>
          </a:p>
          <a:p>
            <a:pPr marL="0" lvl="0" indent="0" algn="l" rtl="0">
              <a:lnSpc>
                <a:spcPct val="111000"/>
              </a:lnSpc>
              <a:spcBef>
                <a:spcPts val="900"/>
              </a:spcBef>
              <a:spcAft>
                <a:spcPts val="0"/>
              </a:spcAft>
              <a:buNone/>
            </a:pPr>
            <a:endParaRPr sz="2500" b="0" dirty="0">
              <a:solidFill>
                <a:srgbClr val="484A56"/>
              </a:solidFill>
              <a:latin typeface="Arial"/>
              <a:ea typeface="Arial"/>
              <a:cs typeface="Arial"/>
              <a:sym typeface="Arial"/>
            </a:endParaRPr>
          </a:p>
          <a:p>
            <a:pPr marL="457200" lvl="0" indent="0" algn="l" rtl="0">
              <a:lnSpc>
                <a:spcPct val="115000"/>
              </a:lnSpc>
              <a:spcBef>
                <a:spcPts val="0"/>
              </a:spcBef>
              <a:spcAft>
                <a:spcPts val="0"/>
              </a:spcAft>
              <a:buNone/>
            </a:pPr>
            <a:endParaRPr sz="2600" b="0" dirty="0">
              <a:solidFill>
                <a:srgbClr val="484A56"/>
              </a:solidFill>
              <a:latin typeface="Arial"/>
              <a:ea typeface="Arial"/>
              <a:cs typeface="Arial"/>
              <a:sym typeface="Arial"/>
            </a:endParaRPr>
          </a:p>
          <a:p>
            <a:pPr marL="457200" lvl="0" indent="0" algn="l" rtl="0">
              <a:spcBef>
                <a:spcPts val="1600"/>
              </a:spcBef>
              <a:spcAft>
                <a:spcPts val="1600"/>
              </a:spcAft>
              <a:buNone/>
            </a:pPr>
            <a:endParaRPr sz="2400" dirty="0"/>
          </a:p>
        </p:txBody>
      </p:sp>
      <p:pic>
        <p:nvPicPr>
          <p:cNvPr id="112" name="Google Shape;112;p19"/>
          <p:cNvPicPr preferRelativeResize="0"/>
          <p:nvPr/>
        </p:nvPicPr>
        <p:blipFill>
          <a:blip r:embed="rId3">
            <a:alphaModFix/>
          </a:blip>
          <a:stretch>
            <a:fillRect/>
          </a:stretch>
        </p:blipFill>
        <p:spPr>
          <a:xfrm>
            <a:off x="8143863" y="-239712"/>
            <a:ext cx="1000125" cy="892855"/>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499</Words>
  <Application>Microsoft Office PowerPoint</Application>
  <PresentationFormat>On-screen Show (16:9)</PresentationFormat>
  <Paragraphs>134</Paragraphs>
  <Slides>11</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 Light</vt:lpstr>
      <vt:lpstr>Lato</vt:lpstr>
      <vt:lpstr>Calibri</vt:lpstr>
      <vt:lpstr>Raleway</vt:lpstr>
      <vt:lpstr>Swiss</vt:lpstr>
      <vt:lpstr>Office Theme</vt:lpstr>
      <vt:lpstr> Community Engagement and Leadership in Pandemic Governance (CELG)</vt:lpstr>
      <vt:lpstr>Presentation outline</vt:lpstr>
      <vt:lpstr>Why CELG? The impact of Covid 19 was felt differently across different population groups with different vulnerabilities. C19RM Survey conducted showed lack of engagement of Last mile population/KVPs in the C19RM response, who experience increased vulnerabilities and risk. Last Mile Population(LMP) identified  –were Slum Dwellers, People in Prison (Ex prisoners), People with disabilities; and Internally Displaced people,Internal migrants, and Public transport drivers.  </vt:lpstr>
      <vt:lpstr>Objectives of CELG? Identify, test and document engagement strategies, approaches and processes to enable LMPs/KVPs as part of TB networks to influence Covid 19  and PPR decision. Identify and facilitate access to technical support. Embedded lessons/learning from Covid 19 and proven processes into the GF processes  </vt:lpstr>
      <vt:lpstr>This project was piloted in 5 African countries and 3 Asia Pacific countries.</vt:lpstr>
      <vt:lpstr>Objectives of CELG assessment tools</vt:lpstr>
      <vt:lpstr>The Community Engagement Assessment process</vt:lpstr>
      <vt:lpstr>Process of Community Engagement Assessment </vt:lpstr>
      <vt:lpstr>Findings from the Assessment The assessment show that there is lack of information  on TB and PPR. Limited awareness and understanding  of national and community TB response and coordination mechanism. Huge gaps in communication and community involvement.    </vt:lpstr>
      <vt:lpstr>Next step</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and Leadership in Pandemic Governance (CELG)</dc:title>
  <dc:creator>Rachel</dc:creator>
  <cp:lastModifiedBy>Rachel</cp:lastModifiedBy>
  <cp:revision>19</cp:revision>
  <dcterms:modified xsi:type="dcterms:W3CDTF">2024-04-08T15:02:42Z</dcterms:modified>
</cp:coreProperties>
</file>