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1" r:id="rId4"/>
    <p:sldId id="272" r:id="rId5"/>
    <p:sldId id="259" r:id="rId6"/>
    <p:sldId id="282" r:id="rId7"/>
    <p:sldId id="265" r:id="rId8"/>
    <p:sldId id="266" r:id="rId9"/>
    <p:sldId id="270" r:id="rId10"/>
    <p:sldId id="268" r:id="rId11"/>
    <p:sldId id="274" r:id="rId12"/>
    <p:sldId id="261" r:id="rId13"/>
    <p:sldId id="273" r:id="rId14"/>
    <p:sldId id="275" r:id="rId15"/>
    <p:sldId id="276" r:id="rId16"/>
    <p:sldId id="283" r:id="rId17"/>
    <p:sldId id="278" r:id="rId18"/>
    <p:sldId id="262" r:id="rId19"/>
    <p:sldId id="279" r:id="rId20"/>
    <p:sldId id="280" r:id="rId21"/>
    <p:sldId id="26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A8CD4B"/>
    <a:srgbClr val="D6E7AB"/>
    <a:srgbClr val="D1E59F"/>
    <a:srgbClr val="BBD8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E8D9E-3DE7-4E0E-8D9C-20AFB1553E7C}" v="4" dt="2024-04-09T05:52:29.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1" autoAdjust="0"/>
    <p:restoredTop sz="96247" autoAdjust="0"/>
  </p:normalViewPr>
  <p:slideViewPr>
    <p:cSldViewPr snapToGrid="0">
      <p:cViewPr varScale="1">
        <p:scale>
          <a:sx n="39" d="100"/>
          <a:sy n="39" d="100"/>
        </p:scale>
        <p:origin x="66" y="15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iah Carlo Alejo" userId="19fd5a3acdccdcca" providerId="LiveId" clId="{DC1E8D9E-3DE7-4E0E-8D9C-20AFB1553E7C}"/>
    <pc:docChg chg="undo custSel addSld modSld sldOrd">
      <pc:chgData name="Jeremiah Carlo Alejo" userId="19fd5a3acdccdcca" providerId="LiveId" clId="{DC1E8D9E-3DE7-4E0E-8D9C-20AFB1553E7C}" dt="2024-04-09T05:52:43.502" v="42" actId="5793"/>
      <pc:docMkLst>
        <pc:docMk/>
      </pc:docMkLst>
      <pc:sldChg chg="ord">
        <pc:chgData name="Jeremiah Carlo Alejo" userId="19fd5a3acdccdcca" providerId="LiveId" clId="{DC1E8D9E-3DE7-4E0E-8D9C-20AFB1553E7C}" dt="2024-04-09T04:53:06.248" v="4"/>
        <pc:sldMkLst>
          <pc:docMk/>
          <pc:sldMk cId="1129417864" sldId="271"/>
        </pc:sldMkLst>
      </pc:sldChg>
      <pc:sldChg chg="modSp mod">
        <pc:chgData name="Jeremiah Carlo Alejo" userId="19fd5a3acdccdcca" providerId="LiveId" clId="{DC1E8D9E-3DE7-4E0E-8D9C-20AFB1553E7C}" dt="2024-04-09T05:21:14.448" v="11" actId="5793"/>
        <pc:sldMkLst>
          <pc:docMk/>
          <pc:sldMk cId="233667991" sldId="275"/>
        </pc:sldMkLst>
        <pc:spChg chg="mod">
          <ac:chgData name="Jeremiah Carlo Alejo" userId="19fd5a3acdccdcca" providerId="LiveId" clId="{DC1E8D9E-3DE7-4E0E-8D9C-20AFB1553E7C}" dt="2024-04-09T05:21:14.448" v="11" actId="5793"/>
          <ac:spMkLst>
            <pc:docMk/>
            <pc:sldMk cId="233667991" sldId="275"/>
            <ac:spMk id="3" creationId="{64B1DBF2-B91C-A855-89CF-0E854761F13B}"/>
          </ac:spMkLst>
        </pc:spChg>
      </pc:sldChg>
      <pc:sldChg chg="addSp delSp modSp mod modClrScheme chgLayout">
        <pc:chgData name="Jeremiah Carlo Alejo" userId="19fd5a3acdccdcca" providerId="LiveId" clId="{DC1E8D9E-3DE7-4E0E-8D9C-20AFB1553E7C}" dt="2024-04-09T05:50:57.506" v="23" actId="962"/>
        <pc:sldMkLst>
          <pc:docMk/>
          <pc:sldMk cId="2605774349" sldId="276"/>
        </pc:sldMkLst>
        <pc:spChg chg="mod ord">
          <ac:chgData name="Jeremiah Carlo Alejo" userId="19fd5a3acdccdcca" providerId="LiveId" clId="{DC1E8D9E-3DE7-4E0E-8D9C-20AFB1553E7C}" dt="2024-04-09T05:49:56.133" v="20" actId="700"/>
          <ac:spMkLst>
            <pc:docMk/>
            <pc:sldMk cId="2605774349" sldId="276"/>
            <ac:spMk id="2" creationId="{A6F1DAD5-DB64-B532-3DD2-4F4D69BC847A}"/>
          </ac:spMkLst>
        </pc:spChg>
        <pc:spChg chg="mod ord">
          <ac:chgData name="Jeremiah Carlo Alejo" userId="19fd5a3acdccdcca" providerId="LiveId" clId="{DC1E8D9E-3DE7-4E0E-8D9C-20AFB1553E7C}" dt="2024-04-09T05:49:56.133" v="20" actId="700"/>
          <ac:spMkLst>
            <pc:docMk/>
            <pc:sldMk cId="2605774349" sldId="276"/>
            <ac:spMk id="3" creationId="{64B1DBF2-B91C-A855-89CF-0E854761F13B}"/>
          </ac:spMkLst>
        </pc:spChg>
        <pc:spChg chg="add del mod ord">
          <ac:chgData name="Jeremiah Carlo Alejo" userId="19fd5a3acdccdcca" providerId="LiveId" clId="{DC1E8D9E-3DE7-4E0E-8D9C-20AFB1553E7C}" dt="2024-04-09T05:50:55.733" v="21" actId="931"/>
          <ac:spMkLst>
            <pc:docMk/>
            <pc:sldMk cId="2605774349" sldId="276"/>
            <ac:spMk id="4" creationId="{75EE4763-BCD6-E5C2-8A74-421C8C4BFAC4}"/>
          </ac:spMkLst>
        </pc:spChg>
        <pc:picChg chg="add mod">
          <ac:chgData name="Jeremiah Carlo Alejo" userId="19fd5a3acdccdcca" providerId="LiveId" clId="{DC1E8D9E-3DE7-4E0E-8D9C-20AFB1553E7C}" dt="2024-04-09T05:50:57.506" v="23" actId="962"/>
          <ac:picMkLst>
            <pc:docMk/>
            <pc:sldMk cId="2605774349" sldId="276"/>
            <ac:picMk id="6" creationId="{25DC9BF8-F1A2-D0CC-BB87-B58B9F263465}"/>
          </ac:picMkLst>
        </pc:picChg>
      </pc:sldChg>
      <pc:sldChg chg="modSp mod">
        <pc:chgData name="Jeremiah Carlo Alejo" userId="19fd5a3acdccdcca" providerId="LiveId" clId="{DC1E8D9E-3DE7-4E0E-8D9C-20AFB1553E7C}" dt="2024-04-09T05:31:39.407" v="14" actId="11"/>
        <pc:sldMkLst>
          <pc:docMk/>
          <pc:sldMk cId="3144268103" sldId="278"/>
        </pc:sldMkLst>
        <pc:spChg chg="mod">
          <ac:chgData name="Jeremiah Carlo Alejo" userId="19fd5a3acdccdcca" providerId="LiveId" clId="{DC1E8D9E-3DE7-4E0E-8D9C-20AFB1553E7C}" dt="2024-04-09T05:31:39.407" v="14" actId="11"/>
          <ac:spMkLst>
            <pc:docMk/>
            <pc:sldMk cId="3144268103" sldId="278"/>
            <ac:spMk id="3" creationId="{64B1DBF2-B91C-A855-89CF-0E854761F13B}"/>
          </ac:spMkLst>
        </pc:spChg>
      </pc:sldChg>
      <pc:sldChg chg="modSp mod">
        <pc:chgData name="Jeremiah Carlo Alejo" userId="19fd5a3acdccdcca" providerId="LiveId" clId="{DC1E8D9E-3DE7-4E0E-8D9C-20AFB1553E7C}" dt="2024-04-09T05:34:07.122" v="15" actId="20577"/>
        <pc:sldMkLst>
          <pc:docMk/>
          <pc:sldMk cId="4099207189" sldId="279"/>
        </pc:sldMkLst>
        <pc:spChg chg="mod">
          <ac:chgData name="Jeremiah Carlo Alejo" userId="19fd5a3acdccdcca" providerId="LiveId" clId="{DC1E8D9E-3DE7-4E0E-8D9C-20AFB1553E7C}" dt="2024-04-09T05:34:07.122" v="15" actId="20577"/>
          <ac:spMkLst>
            <pc:docMk/>
            <pc:sldMk cId="4099207189" sldId="279"/>
            <ac:spMk id="3" creationId="{64B1DBF2-B91C-A855-89CF-0E854761F13B}"/>
          </ac:spMkLst>
        </pc:spChg>
      </pc:sldChg>
      <pc:sldChg chg="addSp delSp modSp mod modClrScheme chgLayout">
        <pc:chgData name="Jeremiah Carlo Alejo" userId="19fd5a3acdccdcca" providerId="LiveId" clId="{DC1E8D9E-3DE7-4E0E-8D9C-20AFB1553E7C}" dt="2024-04-09T05:52:31.333" v="41" actId="962"/>
        <pc:sldMkLst>
          <pc:docMk/>
          <pc:sldMk cId="2565482946" sldId="280"/>
        </pc:sldMkLst>
        <pc:spChg chg="mod ord">
          <ac:chgData name="Jeremiah Carlo Alejo" userId="19fd5a3acdccdcca" providerId="LiveId" clId="{DC1E8D9E-3DE7-4E0E-8D9C-20AFB1553E7C}" dt="2024-04-09T05:52:06.972" v="36" actId="700"/>
          <ac:spMkLst>
            <pc:docMk/>
            <pc:sldMk cId="2565482946" sldId="280"/>
            <ac:spMk id="2" creationId="{A6F1DAD5-DB64-B532-3DD2-4F4D69BC847A}"/>
          </ac:spMkLst>
        </pc:spChg>
        <pc:spChg chg="mod ord">
          <ac:chgData name="Jeremiah Carlo Alejo" userId="19fd5a3acdccdcca" providerId="LiveId" clId="{DC1E8D9E-3DE7-4E0E-8D9C-20AFB1553E7C}" dt="2024-04-09T05:52:07.026" v="38" actId="27636"/>
          <ac:spMkLst>
            <pc:docMk/>
            <pc:sldMk cId="2565482946" sldId="280"/>
            <ac:spMk id="3" creationId="{64B1DBF2-B91C-A855-89CF-0E854761F13B}"/>
          </ac:spMkLst>
        </pc:spChg>
        <pc:spChg chg="add del mod ord">
          <ac:chgData name="Jeremiah Carlo Alejo" userId="19fd5a3acdccdcca" providerId="LiveId" clId="{DC1E8D9E-3DE7-4E0E-8D9C-20AFB1553E7C}" dt="2024-04-09T05:52:29.768" v="39" actId="931"/>
          <ac:spMkLst>
            <pc:docMk/>
            <pc:sldMk cId="2565482946" sldId="280"/>
            <ac:spMk id="4" creationId="{DAC8C85E-911B-C976-7050-D8849A308ACA}"/>
          </ac:spMkLst>
        </pc:spChg>
        <pc:picChg chg="add mod">
          <ac:chgData name="Jeremiah Carlo Alejo" userId="19fd5a3acdccdcca" providerId="LiveId" clId="{DC1E8D9E-3DE7-4E0E-8D9C-20AFB1553E7C}" dt="2024-04-09T05:52:31.333" v="41" actId="962"/>
          <ac:picMkLst>
            <pc:docMk/>
            <pc:sldMk cId="2565482946" sldId="280"/>
            <ac:picMk id="6" creationId="{454FF69F-B110-6197-C6F8-4F0A9DA08FAA}"/>
          </ac:picMkLst>
        </pc:picChg>
      </pc:sldChg>
      <pc:sldChg chg="modSp mod">
        <pc:chgData name="Jeremiah Carlo Alejo" userId="19fd5a3acdccdcca" providerId="LiveId" clId="{DC1E8D9E-3DE7-4E0E-8D9C-20AFB1553E7C}" dt="2024-04-09T05:52:43.502" v="42" actId="5793"/>
        <pc:sldMkLst>
          <pc:docMk/>
          <pc:sldMk cId="2993279774" sldId="281"/>
        </pc:sldMkLst>
        <pc:spChg chg="mod">
          <ac:chgData name="Jeremiah Carlo Alejo" userId="19fd5a3acdccdcca" providerId="LiveId" clId="{DC1E8D9E-3DE7-4E0E-8D9C-20AFB1553E7C}" dt="2024-04-09T05:52:43.502" v="42" actId="5793"/>
          <ac:spMkLst>
            <pc:docMk/>
            <pc:sldMk cId="2993279774" sldId="281"/>
            <ac:spMk id="3" creationId="{888B9E14-1CD8-D26F-5086-96F157D9BC75}"/>
          </ac:spMkLst>
        </pc:spChg>
      </pc:sldChg>
      <pc:sldChg chg="addSp delSp modSp add mod modClrScheme chgLayout">
        <pc:chgData name="Jeremiah Carlo Alejo" userId="19fd5a3acdccdcca" providerId="LiveId" clId="{DC1E8D9E-3DE7-4E0E-8D9C-20AFB1553E7C}" dt="2024-04-09T05:51:42.826" v="35" actId="962"/>
        <pc:sldMkLst>
          <pc:docMk/>
          <pc:sldMk cId="4222596253" sldId="283"/>
        </pc:sldMkLst>
        <pc:spChg chg="mod ord">
          <ac:chgData name="Jeremiah Carlo Alejo" userId="19fd5a3acdccdcca" providerId="LiveId" clId="{DC1E8D9E-3DE7-4E0E-8D9C-20AFB1553E7C}" dt="2024-04-09T05:51:10.336" v="26" actId="700"/>
          <ac:spMkLst>
            <pc:docMk/>
            <pc:sldMk cId="4222596253" sldId="283"/>
            <ac:spMk id="2" creationId="{A6F1DAD5-DB64-B532-3DD2-4F4D69BC847A}"/>
          </ac:spMkLst>
        </pc:spChg>
        <pc:spChg chg="mod ord">
          <ac:chgData name="Jeremiah Carlo Alejo" userId="19fd5a3acdccdcca" providerId="LiveId" clId="{DC1E8D9E-3DE7-4E0E-8D9C-20AFB1553E7C}" dt="2024-04-09T05:51:10.376" v="28" actId="27636"/>
          <ac:spMkLst>
            <pc:docMk/>
            <pc:sldMk cId="4222596253" sldId="283"/>
            <ac:spMk id="3" creationId="{64B1DBF2-B91C-A855-89CF-0E854761F13B}"/>
          </ac:spMkLst>
        </pc:spChg>
        <pc:spChg chg="add del mod ord">
          <ac:chgData name="Jeremiah Carlo Alejo" userId="19fd5a3acdccdcca" providerId="LiveId" clId="{DC1E8D9E-3DE7-4E0E-8D9C-20AFB1553E7C}" dt="2024-04-09T05:51:28.161" v="29" actId="931"/>
          <ac:spMkLst>
            <pc:docMk/>
            <pc:sldMk cId="4222596253" sldId="283"/>
            <ac:spMk id="4" creationId="{2367224A-C561-250B-7687-1B45D7C23A5C}"/>
          </ac:spMkLst>
        </pc:spChg>
        <pc:spChg chg="add del mod">
          <ac:chgData name="Jeremiah Carlo Alejo" userId="19fd5a3acdccdcca" providerId="LiveId" clId="{DC1E8D9E-3DE7-4E0E-8D9C-20AFB1553E7C}" dt="2024-04-09T05:51:41.638" v="33" actId="931"/>
          <ac:spMkLst>
            <pc:docMk/>
            <pc:sldMk cId="4222596253" sldId="283"/>
            <ac:spMk id="8" creationId="{C3979DAB-CF11-7A09-35E6-2A52221E2BED}"/>
          </ac:spMkLst>
        </pc:spChg>
        <pc:picChg chg="add del mod">
          <ac:chgData name="Jeremiah Carlo Alejo" userId="19fd5a3acdccdcca" providerId="LiveId" clId="{DC1E8D9E-3DE7-4E0E-8D9C-20AFB1553E7C}" dt="2024-04-09T05:51:31.795" v="32" actId="478"/>
          <ac:picMkLst>
            <pc:docMk/>
            <pc:sldMk cId="4222596253" sldId="283"/>
            <ac:picMk id="6" creationId="{E2BBC9A3-4705-792B-4EF5-6188B4FBBBAF}"/>
          </ac:picMkLst>
        </pc:picChg>
        <pc:picChg chg="add mod">
          <ac:chgData name="Jeremiah Carlo Alejo" userId="19fd5a3acdccdcca" providerId="LiveId" clId="{DC1E8D9E-3DE7-4E0E-8D9C-20AFB1553E7C}" dt="2024-04-09T05:51:42.826" v="35" actId="962"/>
          <ac:picMkLst>
            <pc:docMk/>
            <pc:sldMk cId="4222596253" sldId="283"/>
            <ac:picMk id="10" creationId="{46B9B62C-4738-5E75-59F4-345B43B7EF4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1D9A-B8D5-F947-364D-E756181CCA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25875D3-C63D-7B81-CD5D-80CAB046C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E61902DE-A0C6-27B3-728A-CB31CC269079}"/>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5" name="Footer Placeholder 4">
            <a:extLst>
              <a:ext uri="{FF2B5EF4-FFF2-40B4-BE49-F238E27FC236}">
                <a16:creationId xmlns:a16="http://schemas.microsoft.com/office/drawing/2014/main" id="{FE1FB4B7-2287-AB80-7548-91F4A147E66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148BE2CC-B2C4-C9E1-AB2F-EE791D8A85F1}"/>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56581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5D07-D51B-5017-BC4C-16351144514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C6C8603-4709-B70F-7FBD-66E62ACF5D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B8939F5-47F5-09D1-9E10-BD39F6AACBD5}"/>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5" name="Footer Placeholder 4">
            <a:extLst>
              <a:ext uri="{FF2B5EF4-FFF2-40B4-BE49-F238E27FC236}">
                <a16:creationId xmlns:a16="http://schemas.microsoft.com/office/drawing/2014/main" id="{FC40DA99-2C96-3AC1-BB28-627855EC1C1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2E269DF-804D-B032-34E2-57C062EB05CE}"/>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269737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61E901-5003-EF5D-AAA8-26A184505C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1DCBA4D-0337-D8A2-FEA7-266EAC9472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23EEC9A8-1FDF-644D-1521-8D270BBC8EC9}"/>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5" name="Footer Placeholder 4">
            <a:extLst>
              <a:ext uri="{FF2B5EF4-FFF2-40B4-BE49-F238E27FC236}">
                <a16:creationId xmlns:a16="http://schemas.microsoft.com/office/drawing/2014/main" id="{5E93B8F1-3318-7A5A-3935-A58305A84A3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8FC1093C-E542-1B14-E7E7-147057AEC681}"/>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353563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D9E0C-DE00-A425-7A34-02998293A2D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713776A3-3D2E-2403-217A-DC1B1447B1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33E3900-73CE-670F-FB7C-9CA3B3E33AA4}"/>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5" name="Footer Placeholder 4">
            <a:extLst>
              <a:ext uri="{FF2B5EF4-FFF2-40B4-BE49-F238E27FC236}">
                <a16:creationId xmlns:a16="http://schemas.microsoft.com/office/drawing/2014/main" id="{299B2331-0C21-824E-5EC5-C198382E6D7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3692CDA-280D-76DA-D792-021B87F32EC8}"/>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354371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742D-D63D-D2DF-3EA0-436EE2524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D4CA3981-58AF-06A8-9226-E34741545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A1540-A96A-9B96-739F-B939F249111F}"/>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5" name="Footer Placeholder 4">
            <a:extLst>
              <a:ext uri="{FF2B5EF4-FFF2-40B4-BE49-F238E27FC236}">
                <a16:creationId xmlns:a16="http://schemas.microsoft.com/office/drawing/2014/main" id="{AB173E72-F543-DB43-83CE-2E8103187AE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C0A9DB5-3A10-5C7A-EB6E-AC90AD9280C3}"/>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360430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404D-66A3-444B-0608-99194C39FA0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B6E58574-104F-3BD1-5213-896AA7AD28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6A6006F7-7BFB-F475-80C9-6AB4E62EB6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C19AB0E4-814F-EE09-5F9D-2B94F521516F}"/>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6" name="Footer Placeholder 5">
            <a:extLst>
              <a:ext uri="{FF2B5EF4-FFF2-40B4-BE49-F238E27FC236}">
                <a16:creationId xmlns:a16="http://schemas.microsoft.com/office/drawing/2014/main" id="{10834B1C-B962-EE35-3505-3597A7ED5985}"/>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BDAC907-D0E5-96B4-537F-D3B509AE77D1}"/>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202439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E1BB-61DF-5868-1595-7A45D108FD21}"/>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4403EDB-0AE2-1411-384B-4F54ECB4A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2FE21A-030C-8D3B-F11A-46DF1555FF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4999AE0C-3A40-9E8B-EAAF-B8D7C08B8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81660-F467-9B4B-8D1A-AB4BCBA0D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32090520-027B-3A09-6F88-02133A6BD205}"/>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8" name="Footer Placeholder 7">
            <a:extLst>
              <a:ext uri="{FF2B5EF4-FFF2-40B4-BE49-F238E27FC236}">
                <a16:creationId xmlns:a16="http://schemas.microsoft.com/office/drawing/2014/main" id="{2A92102B-25AE-5E14-AF5D-0419DEFF5DAB}"/>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CDF8F5BA-2C89-2AB0-624B-722CE2490A9E}"/>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17245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4A49-20E8-FCB4-2802-DA5DA8F439BE}"/>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D836B5B1-6573-8CBA-3CEA-A475EB26FEA2}"/>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4" name="Footer Placeholder 3">
            <a:extLst>
              <a:ext uri="{FF2B5EF4-FFF2-40B4-BE49-F238E27FC236}">
                <a16:creationId xmlns:a16="http://schemas.microsoft.com/office/drawing/2014/main" id="{93007996-3A97-9B03-CC83-82B40377C2F5}"/>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B109B65B-D9F2-23B6-41EE-B9E00A40DE6C}"/>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353345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E0BD0-9D18-1059-7E39-EFA1D74D951B}"/>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3" name="Footer Placeholder 2">
            <a:extLst>
              <a:ext uri="{FF2B5EF4-FFF2-40B4-BE49-F238E27FC236}">
                <a16:creationId xmlns:a16="http://schemas.microsoft.com/office/drawing/2014/main" id="{B3E0D9DE-0A78-5E3A-9C83-E16DE015908C}"/>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2F05D5E5-CEC7-C396-F52E-3AE797FE0545}"/>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429058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00D5-D0A7-880A-54F8-A14A19B01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FA7240E9-B7D2-E89A-567C-AF1179C55B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BAA38BC4-D504-C389-6F34-CCEBA1D4A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E9AE07-1018-28A5-3B4B-8C414F42ECF6}"/>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6" name="Footer Placeholder 5">
            <a:extLst>
              <a:ext uri="{FF2B5EF4-FFF2-40B4-BE49-F238E27FC236}">
                <a16:creationId xmlns:a16="http://schemas.microsoft.com/office/drawing/2014/main" id="{8B282C8C-6F2A-2341-4A07-DEFA98827A6A}"/>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EFDF54E-9D74-37A9-DE88-10DF206A9791}"/>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14274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13C2-B682-872C-B814-6EC334026F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CCD344BC-990B-E974-F9E9-30182693E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407D648-F664-ECBA-2E1F-B641F9E51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7ED44-E7F4-39F9-E31C-B3C48BBD4CD8}"/>
              </a:ext>
            </a:extLst>
          </p:cNvPr>
          <p:cNvSpPr>
            <a:spLocks noGrp="1"/>
          </p:cNvSpPr>
          <p:nvPr>
            <p:ph type="dt" sz="half" idx="10"/>
          </p:nvPr>
        </p:nvSpPr>
        <p:spPr/>
        <p:txBody>
          <a:bodyPr/>
          <a:lstStyle/>
          <a:p>
            <a:fld id="{BC0E4F86-4587-4EAF-A81D-A6DFA7C45EAE}" type="datetimeFigureOut">
              <a:rPr lang="en-PH" smtClean="0"/>
              <a:t>09/04/2024</a:t>
            </a:fld>
            <a:endParaRPr lang="en-PH"/>
          </a:p>
        </p:txBody>
      </p:sp>
      <p:sp>
        <p:nvSpPr>
          <p:cNvPr id="6" name="Footer Placeholder 5">
            <a:extLst>
              <a:ext uri="{FF2B5EF4-FFF2-40B4-BE49-F238E27FC236}">
                <a16:creationId xmlns:a16="http://schemas.microsoft.com/office/drawing/2014/main" id="{A9061011-ED31-6B7B-F445-B3CFD26C6995}"/>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9AAF998-FC07-E707-0964-7DF2EE3C4E4F}"/>
              </a:ext>
            </a:extLst>
          </p:cNvPr>
          <p:cNvSpPr>
            <a:spLocks noGrp="1"/>
          </p:cNvSpPr>
          <p:nvPr>
            <p:ph type="sldNum" sz="quarter" idx="12"/>
          </p:nvPr>
        </p:nvSpPr>
        <p:spPr/>
        <p:txBody>
          <a:bodyPr/>
          <a:lstStyle/>
          <a:p>
            <a:fld id="{D322C63E-9B43-47CA-8796-98655639C12B}" type="slidenum">
              <a:rPr lang="en-PH" smtClean="0"/>
              <a:t>‹#›</a:t>
            </a:fld>
            <a:endParaRPr lang="en-PH"/>
          </a:p>
        </p:txBody>
      </p:sp>
    </p:spTree>
    <p:extLst>
      <p:ext uri="{BB962C8B-B14F-4D97-AF65-F5344CB8AC3E}">
        <p14:creationId xmlns:p14="http://schemas.microsoft.com/office/powerpoint/2010/main" val="161738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A8CD4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1EC1C-452D-C849-49ED-6046F0613D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36B39082-74D7-BB5D-9FAE-8B100E472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7539C0F-5C54-8B0F-3559-CA3311E8B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0E4F86-4587-4EAF-A81D-A6DFA7C45EAE}" type="datetimeFigureOut">
              <a:rPr lang="en-PH" smtClean="0"/>
              <a:t>09/04/2024</a:t>
            </a:fld>
            <a:endParaRPr lang="en-PH"/>
          </a:p>
        </p:txBody>
      </p:sp>
      <p:sp>
        <p:nvSpPr>
          <p:cNvPr id="5" name="Footer Placeholder 4">
            <a:extLst>
              <a:ext uri="{FF2B5EF4-FFF2-40B4-BE49-F238E27FC236}">
                <a16:creationId xmlns:a16="http://schemas.microsoft.com/office/drawing/2014/main" id="{78E7F7B5-F1FD-1A3D-DB4D-9C6FDE81D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9D59D1AC-D877-A382-8467-132A9A5583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22C63E-9B43-47CA-8796-98655639C12B}" type="slidenum">
              <a:rPr lang="en-PH" smtClean="0"/>
              <a:t>‹#›</a:t>
            </a:fld>
            <a:endParaRPr lang="en-PH"/>
          </a:p>
        </p:txBody>
      </p:sp>
    </p:spTree>
    <p:extLst>
      <p:ext uri="{BB962C8B-B14F-4D97-AF65-F5344CB8AC3E}">
        <p14:creationId xmlns:p14="http://schemas.microsoft.com/office/powerpoint/2010/main" val="85392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E3EC-CD20-92BF-9FCE-773484A8D3B8}"/>
              </a:ext>
            </a:extLst>
          </p:cNvPr>
          <p:cNvSpPr>
            <a:spLocks noGrp="1"/>
          </p:cNvSpPr>
          <p:nvPr>
            <p:ph type="ctrTitle"/>
          </p:nvPr>
        </p:nvSpPr>
        <p:spPr>
          <a:xfrm>
            <a:off x="0" y="1511830"/>
            <a:ext cx="12192000" cy="2387600"/>
          </a:xfrm>
          <a:solidFill>
            <a:srgbClr val="339966"/>
          </a:solidFill>
        </p:spPr>
        <p:txBody>
          <a:bodyPr>
            <a:noAutofit/>
          </a:bodyPr>
          <a:lstStyle/>
          <a:p>
            <a:r>
              <a:rPr lang="en-PH" sz="4000" b="1" dirty="0">
                <a:solidFill>
                  <a:schemeClr val="bg1"/>
                </a:solidFill>
              </a:rPr>
              <a:t>Overview of the CELG’s </a:t>
            </a:r>
            <a:br>
              <a:rPr lang="en-PH" sz="4000" b="1" dirty="0">
                <a:solidFill>
                  <a:schemeClr val="bg1"/>
                </a:solidFill>
              </a:rPr>
            </a:br>
            <a:r>
              <a:rPr lang="en-PH" sz="4000" b="1" dirty="0">
                <a:solidFill>
                  <a:schemeClr val="bg1"/>
                </a:solidFill>
              </a:rPr>
              <a:t>Manuscript on Strategies and Actions</a:t>
            </a:r>
            <a:br>
              <a:rPr lang="en-PH" sz="4000" b="1" dirty="0">
                <a:solidFill>
                  <a:schemeClr val="bg1"/>
                </a:solidFill>
              </a:rPr>
            </a:br>
            <a:r>
              <a:rPr lang="en-PH" sz="4000" b="1" dirty="0">
                <a:solidFill>
                  <a:schemeClr val="bg1"/>
                </a:solidFill>
              </a:rPr>
              <a:t>for Strengthening Last Mile Population </a:t>
            </a:r>
            <a:br>
              <a:rPr lang="en-PH" sz="4000" b="1" dirty="0">
                <a:solidFill>
                  <a:schemeClr val="bg1"/>
                </a:solidFill>
              </a:rPr>
            </a:br>
            <a:r>
              <a:rPr lang="en-PH" sz="4000" b="1" dirty="0">
                <a:solidFill>
                  <a:schemeClr val="bg1"/>
                </a:solidFill>
              </a:rPr>
              <a:t>Engagement in Health and Pandemic Governance  </a:t>
            </a:r>
          </a:p>
        </p:txBody>
      </p:sp>
      <p:sp>
        <p:nvSpPr>
          <p:cNvPr id="3" name="Subtitle 2">
            <a:extLst>
              <a:ext uri="{FF2B5EF4-FFF2-40B4-BE49-F238E27FC236}">
                <a16:creationId xmlns:a16="http://schemas.microsoft.com/office/drawing/2014/main" id="{76BA4238-4D58-DC93-4ACF-72EF4DEF2CB4}"/>
              </a:ext>
            </a:extLst>
          </p:cNvPr>
          <p:cNvSpPr>
            <a:spLocks noGrp="1"/>
          </p:cNvSpPr>
          <p:nvPr>
            <p:ph type="subTitle" idx="1"/>
          </p:nvPr>
        </p:nvSpPr>
        <p:spPr>
          <a:xfrm>
            <a:off x="0" y="5202238"/>
            <a:ext cx="12192000" cy="488443"/>
          </a:xfrm>
          <a:solidFill>
            <a:srgbClr val="339966"/>
          </a:solidFill>
        </p:spPr>
        <p:txBody>
          <a:bodyPr anchor="ctr"/>
          <a:lstStyle/>
          <a:p>
            <a:r>
              <a:rPr lang="en-PH" dirty="0">
                <a:solidFill>
                  <a:schemeClr val="bg1"/>
                </a:solidFill>
              </a:rPr>
              <a:t>Jeremiah Carlo V. Alejo, MD</a:t>
            </a:r>
          </a:p>
        </p:txBody>
      </p:sp>
    </p:spTree>
    <p:extLst>
      <p:ext uri="{BB962C8B-B14F-4D97-AF65-F5344CB8AC3E}">
        <p14:creationId xmlns:p14="http://schemas.microsoft.com/office/powerpoint/2010/main" val="56245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C5178FB7-BD6C-7D55-E541-CA8529C8FC1A}"/>
              </a:ext>
            </a:extLst>
          </p:cNvPr>
          <p:cNvSpPr>
            <a:spLocks noGrp="1"/>
          </p:cNvSpPr>
          <p:nvPr>
            <p:ph type="title"/>
          </p:nvPr>
        </p:nvSpPr>
        <p:spPr>
          <a:xfrm>
            <a:off x="5297762" y="329184"/>
            <a:ext cx="6251110" cy="1484830"/>
          </a:xfrm>
          <a:solidFill>
            <a:srgbClr val="339966"/>
          </a:solidFill>
        </p:spPr>
        <p:txBody>
          <a:bodyPr vert="horz" lIns="91440" tIns="45720" rIns="91440" bIns="45720" rtlCol="0" anchor="b">
            <a:normAutofit/>
          </a:bodyPr>
          <a:lstStyle/>
          <a:p>
            <a:r>
              <a:rPr lang="en-US" sz="4600" dirty="0">
                <a:solidFill>
                  <a:schemeClr val="bg1"/>
                </a:solidFill>
              </a:rPr>
              <a:t>A chain is only as strong as its weakest link.</a:t>
            </a:r>
          </a:p>
        </p:txBody>
      </p:sp>
      <p:pic>
        <p:nvPicPr>
          <p:cNvPr id="6" name="Content Placeholder 5" descr="A person sitting in a truck with a baby&#10;&#10;Description automatically generated">
            <a:extLst>
              <a:ext uri="{FF2B5EF4-FFF2-40B4-BE49-F238E27FC236}">
                <a16:creationId xmlns:a16="http://schemas.microsoft.com/office/drawing/2014/main" id="{E0A977CD-B5C5-BAEF-60AC-B2BF3B69B05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401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62AE059-57A3-E99D-6F7B-42844F250D4E}"/>
              </a:ext>
            </a:extLst>
          </p:cNvPr>
          <p:cNvSpPr>
            <a:spLocks noGrp="1"/>
          </p:cNvSpPr>
          <p:nvPr>
            <p:ph type="body" sz="half" idx="2"/>
          </p:nvPr>
        </p:nvSpPr>
        <p:spPr>
          <a:xfrm>
            <a:off x="5297762" y="2706624"/>
            <a:ext cx="6251110" cy="3483864"/>
          </a:xfrm>
          <a:solidFill>
            <a:srgbClr val="339966"/>
          </a:solidFill>
        </p:spPr>
        <p:txBody>
          <a:bodyPr vert="horz" lIns="91440" tIns="45720" rIns="91440" bIns="45720" rtlCol="0">
            <a:normAutofit lnSpcReduction="10000"/>
          </a:bodyPr>
          <a:lstStyle/>
          <a:p>
            <a:r>
              <a:rPr lang="en-US" sz="2400" dirty="0">
                <a:solidFill>
                  <a:schemeClr val="bg1"/>
                </a:solidFill>
              </a:rPr>
              <a:t>“Improving the quality of health care and services and being responsive to the needs and preferences of local communities cannot be done without the individuals and teams responsible for designing, managing and delivering health care talking and interacting with each other, as well as engaging with service users and other stakeholders about how best to do this.”</a:t>
            </a:r>
          </a:p>
          <a:p>
            <a:pPr algn="r"/>
            <a:r>
              <a:rPr lang="en-US" sz="2400" dirty="0">
                <a:solidFill>
                  <a:schemeClr val="bg1"/>
                </a:solidFill>
              </a:rPr>
              <a:t>- World Health Organization</a:t>
            </a:r>
          </a:p>
          <a:p>
            <a:endParaRPr lang="en-US" sz="2400" dirty="0">
              <a:solidFill>
                <a:schemeClr val="bg1"/>
              </a:solidFill>
            </a:endParaRPr>
          </a:p>
        </p:txBody>
      </p:sp>
    </p:spTree>
    <p:extLst>
      <p:ext uri="{BB962C8B-B14F-4D97-AF65-F5344CB8AC3E}">
        <p14:creationId xmlns:p14="http://schemas.microsoft.com/office/powerpoint/2010/main" val="323344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365126"/>
            <a:ext cx="10515600" cy="1084296"/>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0" marR="0" lvl="0" indent="0">
              <a:lnSpc>
                <a:spcPct val="115000"/>
              </a:lnSpc>
              <a:spcBef>
                <a:spcPts val="0"/>
              </a:spcBef>
              <a:spcAft>
                <a:spcPts val="0"/>
              </a:spcAft>
              <a:buNone/>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 CELG Participants’ </a:t>
            </a: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Expected Outcomes in Strengthening Capacities for LMPs to Engage in Health and Pandemic Governance </a:t>
            </a:r>
          </a:p>
          <a:p>
            <a:pPr marL="0" marR="0" lvl="0" indent="0">
              <a:lnSpc>
                <a:spcPct val="115000"/>
              </a:lnSpc>
              <a:spcBef>
                <a:spcPts val="0"/>
              </a:spcBef>
              <a:spcAft>
                <a:spcPts val="0"/>
              </a:spcAft>
              <a:buNone/>
            </a:pPr>
            <a:endPar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None/>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Goal: Last mile populations as active participants in health and pandemic-related policy-making, and service program design and delivery</a:t>
            </a:r>
          </a:p>
          <a:p>
            <a:pPr marL="0" marR="0" lvl="0" indent="0">
              <a:lnSpc>
                <a:spcPct val="115000"/>
              </a:lnSpc>
              <a:spcBef>
                <a:spcPts val="0"/>
              </a:spcBef>
              <a:spcAft>
                <a:spcPts val="0"/>
              </a:spcAft>
              <a:buNone/>
            </a:pPr>
            <a:endPar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None/>
            </a:pPr>
            <a:endPar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355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 CELG Participants’ </a:t>
            </a: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Expected Outcomes in Strengthening Capacities for LMPs to Engage in Health and Pandemic Governance </a:t>
            </a:r>
          </a:p>
          <a:p>
            <a:pPr marL="0" marR="0" lvl="0" indent="0">
              <a:lnSpc>
                <a:spcPct val="115000"/>
              </a:lnSpc>
              <a:spcBef>
                <a:spcPts val="0"/>
              </a:spcBef>
              <a:spcAft>
                <a:spcPts val="0"/>
              </a:spcAft>
              <a:buNone/>
            </a:pPr>
            <a:endPar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None/>
            </a:pP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Objectives:</a:t>
            </a:r>
          </a:p>
          <a:p>
            <a:pPr marL="457200" marR="0" lvl="0" indent="-457200">
              <a:lnSpc>
                <a:spcPct val="115000"/>
              </a:lnSpc>
              <a:spcBef>
                <a:spcPts val="0"/>
              </a:spcBef>
              <a:spcAft>
                <a:spcPts val="0"/>
              </a:spcAft>
              <a:buAutoNum type="arabicPeriod"/>
            </a:pP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Develop organizational and leadership capacities among LMPs to engage in health and governance</a:t>
            </a:r>
          </a:p>
          <a:p>
            <a:pPr marL="457200" marR="0" lvl="0" indent="-457200">
              <a:lnSpc>
                <a:spcPct val="115000"/>
              </a:lnSpc>
              <a:spcBef>
                <a:spcPts val="0"/>
              </a:spcBef>
              <a:spcAft>
                <a:spcPts val="0"/>
              </a:spcAft>
              <a:buAutoNum type="arabicPeriod"/>
            </a:pP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Create and strengthen health and pandemic governance-related platforms for community participation, particularly last mile populations  </a:t>
            </a:r>
          </a:p>
          <a:p>
            <a:pPr marL="0" marR="0" lvl="0" indent="0">
              <a:lnSpc>
                <a:spcPct val="115000"/>
              </a:lnSpc>
              <a:spcBef>
                <a:spcPts val="0"/>
              </a:spcBef>
              <a:spcAft>
                <a:spcPts val="0"/>
              </a:spcAft>
              <a:buNone/>
            </a:pPr>
            <a:endPar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0549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535021"/>
            <a:ext cx="10515600" cy="1021405"/>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p>
          <a:p>
            <a:pPr marL="914400" marR="0" lvl="1" indent="-457200">
              <a:lnSpc>
                <a:spcPct val="115000"/>
              </a:lnSpc>
              <a:spcBef>
                <a:spcPts val="0"/>
              </a:spcBef>
              <a:spcAft>
                <a:spcPts val="0"/>
              </a:spcAft>
              <a:buFont typeface="+mj-lt"/>
              <a:buAutoNum type="alphaUcPeriod"/>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Identifying and Assessing the Needs, Capacities, and Resources of LMPs</a:t>
            </a:r>
          </a:p>
          <a:p>
            <a:pPr marL="742950" marR="0" lvl="1" indent="-285750">
              <a:lnSpc>
                <a:spcPct val="115000"/>
              </a:lnSpc>
              <a:spcBef>
                <a:spcPts val="0"/>
              </a:spcBef>
              <a:spcAft>
                <a:spcPts val="0"/>
              </a:spcAft>
              <a:buFont typeface="+mj-lt"/>
              <a:buAutoNum type="alphaUcPeriod"/>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LMP Organizing and Capacity-Building Activities</a:t>
            </a:r>
          </a:p>
          <a:p>
            <a:pPr marL="742950" marR="0" lvl="1" indent="-285750">
              <a:lnSpc>
                <a:spcPct val="115000"/>
              </a:lnSpc>
              <a:spcBef>
                <a:spcPts val="0"/>
              </a:spcBef>
              <a:spcAft>
                <a:spcPts val="0"/>
              </a:spcAft>
              <a:buFont typeface="+mj-lt"/>
              <a:buAutoNum type="alphaUcPeriod"/>
            </a:pPr>
            <a:r>
              <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Establishing and Strengthening Platforms for LMP Engagement in Health and Pandemic Governance </a:t>
            </a:r>
          </a:p>
          <a:p>
            <a:pPr marL="742950" marR="0" lvl="1" indent="-285750">
              <a:lnSpc>
                <a:spcPct val="115000"/>
              </a:lnSpc>
              <a:spcBef>
                <a:spcPts val="0"/>
              </a:spcBef>
              <a:spcAft>
                <a:spcPts val="0"/>
              </a:spcAft>
              <a:buFont typeface="+mj-lt"/>
              <a:buAutoNum type="alphaUcPeriod"/>
            </a:pPr>
            <a:r>
              <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Addressing specific vulnerabilities</a:t>
            </a:r>
          </a:p>
          <a:p>
            <a:pPr marL="742950" marR="0" lvl="1" indent="-285750">
              <a:lnSpc>
                <a:spcPct val="115000"/>
              </a:lnSpc>
              <a:spcBef>
                <a:spcPts val="0"/>
              </a:spcBef>
              <a:spcAft>
                <a:spcPts val="0"/>
              </a:spcAft>
              <a:buFont typeface="+mj-lt"/>
              <a:buAutoNum type="alphaUcPeriod"/>
            </a:pPr>
            <a:r>
              <a:rPr lang="en-US"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CSO capacity-building for strengthening LMP engagement</a:t>
            </a:r>
          </a:p>
          <a:p>
            <a:pPr marL="742950" marR="0" lvl="1" indent="-285750">
              <a:lnSpc>
                <a:spcPct val="115000"/>
              </a:lnSpc>
              <a:spcBef>
                <a:spcPts val="0"/>
              </a:spcBef>
              <a:spcAft>
                <a:spcPts val="0"/>
              </a:spcAft>
              <a:buFont typeface="+mj-lt"/>
              <a:buAutoNum type="alphaUcPeriod"/>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3463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1136397" y="502020"/>
            <a:ext cx="5323715" cy="1326780"/>
          </a:xfrm>
          <a:solidFill>
            <a:srgbClr val="339966"/>
          </a:solidFill>
        </p:spPr>
        <p:txBody>
          <a:bodyPr vert="horz" lIns="91440" tIns="45720" rIns="91440" bIns="45720" rtlCol="0" anchor="b">
            <a:normAutofit/>
          </a:bodyPr>
          <a:lstStyle/>
          <a:p>
            <a:r>
              <a:rPr lang="en-US" sz="4000" kern="1200" dirty="0">
                <a:solidFill>
                  <a:schemeClr val="bg1"/>
                </a:solidFill>
                <a:latin typeface="+mj-lt"/>
                <a:ea typeface="+mj-ea"/>
                <a:cs typeface="+mj-cs"/>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sz="half" idx="1"/>
          </p:nvPr>
        </p:nvSpPr>
        <p:spPr>
          <a:xfrm>
            <a:off x="1144923" y="2405894"/>
            <a:ext cx="5315189" cy="3535083"/>
          </a:xfrm>
          <a:solidFill>
            <a:srgbClr val="339966"/>
          </a:solidFill>
        </p:spPr>
        <p:txBody>
          <a:bodyPr vert="horz" lIns="91440" tIns="45720" rIns="91440" bIns="45720" rtlCol="0" anchor="t">
            <a:normAutofit/>
          </a:bodyPr>
          <a:lstStyle/>
          <a:p>
            <a:pPr marL="514350" marR="0" lvl="0" indent="-514350">
              <a:spcBef>
                <a:spcPts val="0"/>
              </a:spcBef>
              <a:spcAft>
                <a:spcPts val="600"/>
              </a:spcAft>
              <a:buFont typeface="+mj-lt"/>
              <a:buAutoNum type="romanUcPeriod" startAt="3"/>
            </a:pPr>
            <a:r>
              <a:rPr lang="en-US" sz="2000" dirty="0">
                <a:solidFill>
                  <a:schemeClr val="bg1"/>
                </a:solidFill>
              </a:rPr>
              <a:t>I</a:t>
            </a:r>
            <a:r>
              <a:rPr lang="en-US" sz="2000" dirty="0">
                <a:solidFill>
                  <a:schemeClr val="bg1"/>
                </a:solidFill>
                <a:effectLst/>
              </a:rPr>
              <a:t>II. CELG Areas of Action for Building the Capacities of LMPs to Engage in Platforms for Health and Pandemic Governance</a:t>
            </a:r>
          </a:p>
          <a:p>
            <a:pPr marL="0" marR="0" lvl="0">
              <a:spcBef>
                <a:spcPts val="0"/>
              </a:spcBef>
              <a:spcAft>
                <a:spcPts val="600"/>
              </a:spcAft>
            </a:pPr>
            <a:endParaRPr lang="en-US" sz="2000" dirty="0">
              <a:solidFill>
                <a:schemeClr val="bg1"/>
              </a:solidFill>
              <a:effectLst/>
            </a:endParaRPr>
          </a:p>
          <a:p>
            <a:pPr marL="1143000" marR="0" lvl="1" indent="-457200">
              <a:spcBef>
                <a:spcPts val="0"/>
              </a:spcBef>
              <a:spcAft>
                <a:spcPts val="600"/>
              </a:spcAft>
              <a:buFont typeface="+mj-lt"/>
              <a:buAutoNum type="alphaUcPeriod"/>
            </a:pPr>
            <a:r>
              <a:rPr lang="en-US" sz="2000" dirty="0">
                <a:solidFill>
                  <a:schemeClr val="bg1"/>
                </a:solidFill>
                <a:effectLst/>
              </a:rPr>
              <a:t> Identifying and Assessing the Needs, Capacities, and Resources of LMPs</a:t>
            </a:r>
          </a:p>
          <a:p>
            <a:pPr lvl="2">
              <a:spcBef>
                <a:spcPts val="0"/>
              </a:spcBef>
              <a:spcAft>
                <a:spcPts val="600"/>
              </a:spcAft>
            </a:pPr>
            <a:r>
              <a:rPr lang="en-US" dirty="0">
                <a:solidFill>
                  <a:schemeClr val="bg1"/>
                </a:solidFill>
              </a:rPr>
              <a:t>ACT Africa and ACT Asia-Pacific Community Engagement Assessment Tool</a:t>
            </a:r>
            <a:endParaRPr lang="en-US" dirty="0">
              <a:solidFill>
                <a:schemeClr val="bg1"/>
              </a:solidFill>
              <a:effectLst/>
            </a:endParaRPr>
          </a:p>
          <a:p>
            <a:pPr marL="342900" marR="0" lvl="0">
              <a:spcBef>
                <a:spcPts val="0"/>
              </a:spcBef>
              <a:spcAft>
                <a:spcPts val="600"/>
              </a:spcAft>
            </a:pPr>
            <a:endParaRPr lang="en-US" sz="2000" dirty="0">
              <a:solidFill>
                <a:schemeClr val="bg1"/>
              </a:solidFill>
              <a:effectLst/>
            </a:endParaRP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white paper with black text&#10;&#10;Description automatically generated">
            <a:extLst>
              <a:ext uri="{FF2B5EF4-FFF2-40B4-BE49-F238E27FC236}">
                <a16:creationId xmlns:a16="http://schemas.microsoft.com/office/drawing/2014/main" id="{C108AE12-92E0-C9E6-34DA-DEB184DC9C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5967" y="924989"/>
            <a:ext cx="4170530" cy="5039915"/>
          </a:xfrm>
          <a:prstGeom prst="rect">
            <a:avLst/>
          </a:prstGeom>
        </p:spPr>
      </p:pic>
    </p:spTree>
    <p:extLst>
      <p:ext uri="{BB962C8B-B14F-4D97-AF65-F5344CB8AC3E}">
        <p14:creationId xmlns:p14="http://schemas.microsoft.com/office/powerpoint/2010/main" val="23366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sz="half" idx="1"/>
          </p:nvPr>
        </p:nvSpPr>
        <p:spPr>
          <a:solidFill>
            <a:srgbClr val="339966"/>
          </a:solidFill>
        </p:spPr>
        <p:txBody>
          <a:bodyPr>
            <a:normAutofit/>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p>
          <a:p>
            <a:pPr marL="914400" marR="0" lvl="1" indent="-457200">
              <a:lnSpc>
                <a:spcPct val="115000"/>
              </a:lnSpc>
              <a:spcBef>
                <a:spcPts val="0"/>
              </a:spcBef>
              <a:spcAft>
                <a:spcPts val="0"/>
              </a:spcAft>
              <a:buFont typeface="+mj-lt"/>
              <a:buAutoNum type="alphaUcPeriod" startAt="2"/>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914400" marR="0" lvl="1" indent="-457200">
              <a:lnSpc>
                <a:spcPct val="115000"/>
              </a:lnSpc>
              <a:spcBef>
                <a:spcPts val="0"/>
              </a:spcBef>
              <a:spcAft>
                <a:spcPts val="0"/>
              </a:spcAft>
              <a:buFont typeface="+mj-lt"/>
              <a:buAutoNum type="alphaUcPeriod" startAt="2"/>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LMP Organizing and Capacity-Building Activities</a:t>
            </a:r>
          </a:p>
          <a:p>
            <a:pPr lvl="2">
              <a:lnSpc>
                <a:spcPct val="115000"/>
              </a:lnSpc>
              <a:spcBef>
                <a:spcPts val="0"/>
              </a:spcBef>
              <a:buFont typeface="+mj-lt"/>
              <a:buAutoNum type="romanL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Information</a:t>
            </a: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t>
            </a: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Education and Campaigns on Key Health Topics: TB, COVID-19 PPPR</a:t>
            </a:r>
          </a:p>
          <a:p>
            <a:pPr marL="914400" marR="0" lvl="2" indent="0">
              <a:lnSpc>
                <a:spcPct val="115000"/>
              </a:lnSpc>
              <a:spcBef>
                <a:spcPts val="0"/>
              </a:spcBef>
              <a:spcAft>
                <a:spcPts val="0"/>
              </a:spcAft>
              <a:buNone/>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PH"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Content Placeholder 5" descr="A group of people sitting under a tent&#10;&#10;Description automatically generated">
            <a:extLst>
              <a:ext uri="{FF2B5EF4-FFF2-40B4-BE49-F238E27FC236}">
                <a16:creationId xmlns:a16="http://schemas.microsoft.com/office/drawing/2014/main" id="{25DC9BF8-F1A2-D0CC-BB87-B58B9F2634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60577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sz="half" idx="1"/>
          </p:nvPr>
        </p:nvSpPr>
        <p:spPr>
          <a:solidFill>
            <a:srgbClr val="339966"/>
          </a:solidFill>
        </p:spPr>
        <p:txBody>
          <a:bodyPr>
            <a:normAutofit fontScale="70000" lnSpcReduction="20000"/>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p>
          <a:p>
            <a:pPr marL="914400" marR="0" lvl="1" indent="-457200">
              <a:lnSpc>
                <a:spcPct val="115000"/>
              </a:lnSpc>
              <a:spcBef>
                <a:spcPts val="0"/>
              </a:spcBef>
              <a:spcAft>
                <a:spcPts val="0"/>
              </a:spcAft>
              <a:buFont typeface="+mj-lt"/>
              <a:buAutoNum type="alphaUcPeriod" startAt="2"/>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914400" marR="0" lvl="1" indent="-457200">
              <a:lnSpc>
                <a:spcPct val="115000"/>
              </a:lnSpc>
              <a:spcBef>
                <a:spcPts val="0"/>
              </a:spcBef>
              <a:spcAft>
                <a:spcPts val="0"/>
              </a:spcAft>
              <a:buFont typeface="+mj-lt"/>
              <a:buAutoNum type="alphaUcPeriod" startAt="2"/>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LMP Organizing and Capacity-Building Activities</a:t>
            </a:r>
          </a:p>
          <a:p>
            <a:pPr lvl="2">
              <a:lnSpc>
                <a:spcPct val="115000"/>
              </a:lnSpc>
              <a:spcBef>
                <a:spcPts val="0"/>
              </a:spcBef>
              <a:buFont typeface="+mj-lt"/>
              <a:buAutoNum type="romanLcPeriod"/>
            </a:pP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Community/Group Organizing and Leadership Development</a:t>
            </a:r>
          </a:p>
          <a:p>
            <a:pPr marL="1600200" marR="0" lvl="3" indent="-228600">
              <a:lnSpc>
                <a:spcPct val="115000"/>
              </a:lnSpc>
              <a:spcBef>
                <a:spcPts val="0"/>
              </a:spcBef>
              <a:spcAft>
                <a:spcPts val="0"/>
              </a:spcAft>
              <a:buFont typeface="+mj-lt"/>
              <a:buAutoNum type="arabi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Key Organizational Capacity </a:t>
            </a: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Development Areas</a:t>
            </a: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Advocacy and Representation, Communication Models and Channels, </a:t>
            </a:r>
            <a:r>
              <a:rPr lang="en-PH" sz="24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Linkaging</a:t>
            </a: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and Collaboration, Funding and Sustainability, Actio</a:t>
            </a: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n and M&amp;E Planning</a:t>
            </a: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PH"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Content Placeholder 9" descr="A group of people looking at a whiteboard&#10;&#10;Description automatically generated">
            <a:extLst>
              <a:ext uri="{FF2B5EF4-FFF2-40B4-BE49-F238E27FC236}">
                <a16:creationId xmlns:a16="http://schemas.microsoft.com/office/drawing/2014/main" id="{46B9B62C-4738-5E75-59F4-345B43B7EF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422259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486382"/>
            <a:ext cx="10515600" cy="1099227"/>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p>
          <a:p>
            <a:pPr marL="0" marR="0" lvl="0" indent="0">
              <a:lnSpc>
                <a:spcPct val="115000"/>
              </a:lnSpc>
              <a:spcBef>
                <a:spcPts val="0"/>
              </a:spcBef>
              <a:spcAft>
                <a:spcPts val="0"/>
              </a:spcAft>
              <a:buNone/>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914400" marR="0" lvl="1" indent="-457200">
              <a:lnSpc>
                <a:spcPct val="115000"/>
              </a:lnSpc>
              <a:spcBef>
                <a:spcPts val="0"/>
              </a:spcBef>
              <a:spcAft>
                <a:spcPts val="0"/>
              </a:spcAft>
              <a:buFont typeface="+mj-lt"/>
              <a:buAutoNum type="alphaUcPeriod" startAt="2"/>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LMP Organizing and Capacity-Building Activities</a:t>
            </a:r>
          </a:p>
          <a:p>
            <a:pPr marL="1428750" lvl="2" indent="-514350">
              <a:lnSpc>
                <a:spcPct val="115000"/>
              </a:lnSpc>
              <a:spcBef>
                <a:spcPts val="0"/>
              </a:spcBef>
              <a:buFont typeface="+mj-lt"/>
              <a:buAutoNum type="romanLcPeriod" startAt="3"/>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Providing incentives and support for participation and representation </a:t>
            </a:r>
          </a:p>
          <a:p>
            <a:pPr marL="1428750" lvl="2" indent="-514350">
              <a:lnSpc>
                <a:spcPct val="115000"/>
              </a:lnSpc>
              <a:spcBef>
                <a:spcPts val="0"/>
              </a:spcBef>
              <a:buFont typeface="+mj-lt"/>
              <a:buAutoNum type="romanLcPeriod" startAt="3"/>
            </a:pP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Facilitating network-building and </a:t>
            </a:r>
            <a:r>
              <a:rPr lang="en-PH" sz="24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linkaging</a:t>
            </a: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15000"/>
              </a:lnSpc>
              <a:spcBef>
                <a:spcPts val="0"/>
              </a:spcBef>
              <a:spcAft>
                <a:spcPts val="0"/>
              </a:spcAft>
              <a:buFont typeface="+mj-lt"/>
              <a:buAutoNum type="romanLcPeriod" startAt="3"/>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PH" sz="4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4426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496111"/>
            <a:ext cx="10515600" cy="1040859"/>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endPar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spcBef>
                <a:spcPts val="0"/>
              </a:spcBef>
              <a:spcAft>
                <a:spcPts val="0"/>
              </a:spcAft>
              <a:buNone/>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914400" marR="0" lvl="1" indent="-457200">
              <a:lnSpc>
                <a:spcPct val="115000"/>
              </a:lnSpc>
              <a:spcBef>
                <a:spcPts val="0"/>
              </a:spcBef>
              <a:spcAft>
                <a:spcPts val="0"/>
              </a:spcAft>
              <a:buFont typeface="+mj-lt"/>
              <a:buAutoNum type="alphaUcPeriod" startAt="3"/>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Establishing and Strengthening Platforms for LMP Engagement in Health and Pandemic Governance </a:t>
            </a:r>
          </a:p>
          <a:p>
            <a:pPr marL="1143000" marR="0" lvl="2" indent="-228600">
              <a:lnSpc>
                <a:spcPct val="115000"/>
              </a:lnSpc>
              <a:spcBef>
                <a:spcPts val="0"/>
              </a:spcBef>
              <a:spcAft>
                <a:spcPts val="0"/>
              </a:spcAft>
              <a:buFont typeface="+mj-lt"/>
              <a:buAutoNum type="romanL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Stakeholder Mapping</a:t>
            </a:r>
          </a:p>
          <a:p>
            <a:pPr lvl="3">
              <a:lnSpc>
                <a:spcPct val="115000"/>
              </a:lnSpc>
              <a:spcBef>
                <a:spcPts val="0"/>
              </a:spcBef>
              <a:buFont typeface="+mj-lt"/>
              <a:buAutoNum type="romanLcPeriod"/>
            </a:pPr>
            <a:r>
              <a:rPr lang="en-PH" sz="2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Purpose</a:t>
            </a:r>
          </a:p>
          <a:p>
            <a:pPr lvl="3">
              <a:lnSpc>
                <a:spcPct val="115000"/>
              </a:lnSpc>
              <a:spcBef>
                <a:spcPts val="0"/>
              </a:spcBef>
              <a:buFont typeface="+mj-lt"/>
              <a:buAutoNum type="romanLcPeriod"/>
            </a:pPr>
            <a:r>
              <a:rPr lang="en-PH" sz="2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Identified significant stakeholders and why</a:t>
            </a:r>
          </a:p>
          <a:p>
            <a:pPr marL="1143000" marR="0" lvl="2" indent="-228600">
              <a:lnSpc>
                <a:spcPct val="115000"/>
              </a:lnSpc>
              <a:spcBef>
                <a:spcPts val="0"/>
              </a:spcBef>
              <a:spcAft>
                <a:spcPts val="0"/>
              </a:spcAft>
              <a:buFont typeface="+mj-lt"/>
              <a:buAutoNum type="romanL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Advocating for LMP Engagement </a:t>
            </a:r>
          </a:p>
          <a:p>
            <a:pPr lvl="3">
              <a:lnSpc>
                <a:spcPct val="115000"/>
              </a:lnSpc>
              <a:spcBef>
                <a:spcPts val="0"/>
              </a:spcBef>
              <a:buFont typeface="+mj-lt"/>
              <a:buAutoNum type="romanLcPeriod"/>
            </a:pPr>
            <a:r>
              <a:rPr lang="en-PH" sz="2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Purposes and methods</a:t>
            </a:r>
          </a:p>
          <a:p>
            <a:pPr marL="742950" marR="0" lvl="1" indent="-285750">
              <a:lnSpc>
                <a:spcPct val="115000"/>
              </a:lnSpc>
              <a:spcBef>
                <a:spcPts val="0"/>
              </a:spcBef>
              <a:spcAft>
                <a:spcPts val="0"/>
              </a:spcAft>
              <a:buFont typeface="+mj-lt"/>
              <a:buAutoNum type="alphaUcPeriod" startAt="3"/>
            </a:pPr>
            <a:endParaRPr lang="en-PH"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30454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457200"/>
            <a:ext cx="10515600" cy="1099226"/>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p>
          <a:p>
            <a:pPr marL="914400" marR="0" lvl="1" indent="-457200">
              <a:lnSpc>
                <a:spcPct val="115000"/>
              </a:lnSpc>
              <a:spcBef>
                <a:spcPts val="0"/>
              </a:spcBef>
              <a:spcAft>
                <a:spcPts val="0"/>
              </a:spcAft>
              <a:buFont typeface="+mj-lt"/>
              <a:buAutoNum type="alphaUcPeriod" startAt="3"/>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Establishing and Strengthening Platforms for LMP Engagement in Health and Pandemic Governance </a:t>
            </a:r>
          </a:p>
          <a:p>
            <a:pPr marL="1428750" marR="0" lvl="2" indent="-514350">
              <a:lnSpc>
                <a:spcPct val="115000"/>
              </a:lnSpc>
              <a:spcBef>
                <a:spcPts val="0"/>
              </a:spcBef>
              <a:spcAft>
                <a:spcPts val="0"/>
              </a:spcAft>
              <a:buFont typeface="+mj-lt"/>
              <a:buAutoNum type="romanLcPeriod" startAt="3"/>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Coordinating for LMP engagement planning in health and pandemic governance and service delivery</a:t>
            </a: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p>
          <a:p>
            <a:pPr lvl="3">
              <a:lnSpc>
                <a:spcPct val="115000"/>
              </a:lnSpc>
              <a:spcBef>
                <a:spcPts val="0"/>
              </a:spcBef>
              <a:buFont typeface="+mj-lt"/>
              <a:buAutoNum type="romanLcPeriod"/>
            </a:pPr>
            <a:r>
              <a:rPr lang="en-PH" sz="2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including facilitating</a:t>
            </a:r>
            <a:r>
              <a:rPr lang="en-PH" sz="2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communication among stakeholders, particularl</a:t>
            </a:r>
            <a:r>
              <a:rPr lang="en-PH" sz="2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y LMPs with language/communication barriers</a:t>
            </a:r>
            <a:r>
              <a:rPr lang="en-PH" sz="2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endParaRPr lang="en-PH"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lvl="2">
              <a:lnSpc>
                <a:spcPct val="115000"/>
              </a:lnSpc>
              <a:spcBef>
                <a:spcPts val="0"/>
              </a:spcBef>
              <a:buFont typeface="+mj-lt"/>
              <a:buAutoNum type="romanLcPeriod" startAt="3"/>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Developing monitoring mechanisms for LMP engagement and representation </a:t>
            </a:r>
          </a:p>
        </p:txBody>
      </p:sp>
    </p:spTree>
    <p:extLst>
      <p:ext uri="{BB962C8B-B14F-4D97-AF65-F5344CB8AC3E}">
        <p14:creationId xmlns:p14="http://schemas.microsoft.com/office/powerpoint/2010/main" val="409920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8658-1145-2B8C-A8FE-5B6773002E99}"/>
              </a:ext>
            </a:extLst>
          </p:cNvPr>
          <p:cNvSpPr>
            <a:spLocks noGrp="1"/>
          </p:cNvSpPr>
          <p:nvPr>
            <p:ph type="title"/>
          </p:nvPr>
        </p:nvSpPr>
        <p:spPr>
          <a:xfrm>
            <a:off x="0" y="365125"/>
            <a:ext cx="12192000" cy="889743"/>
          </a:xfrm>
          <a:solidFill>
            <a:srgbClr val="339966"/>
          </a:solidFill>
        </p:spPr>
        <p:txBody>
          <a:bodyPr>
            <a:normAutofit/>
          </a:bodyPr>
          <a:lstStyle/>
          <a:p>
            <a:pPr algn="ctr"/>
            <a:r>
              <a:rPr lang="en-PH" sz="4000" dirty="0">
                <a:solidFill>
                  <a:schemeClr val="bg1"/>
                </a:solidFill>
              </a:rPr>
              <a:t>CELG Target Last Mile Populations</a:t>
            </a:r>
          </a:p>
        </p:txBody>
      </p:sp>
      <p:graphicFrame>
        <p:nvGraphicFramePr>
          <p:cNvPr id="7" name="Content Placeholder 6">
            <a:extLst>
              <a:ext uri="{FF2B5EF4-FFF2-40B4-BE49-F238E27FC236}">
                <a16:creationId xmlns:a16="http://schemas.microsoft.com/office/drawing/2014/main" id="{1FBC4980-62D0-A354-5D1A-D7D27A955B1B}"/>
              </a:ext>
            </a:extLst>
          </p:cNvPr>
          <p:cNvGraphicFramePr>
            <a:graphicFrameLocks noGrp="1"/>
          </p:cNvGraphicFramePr>
          <p:nvPr>
            <p:ph idx="1"/>
            <p:extLst>
              <p:ext uri="{D42A27DB-BD31-4B8C-83A1-F6EECF244321}">
                <p14:modId xmlns:p14="http://schemas.microsoft.com/office/powerpoint/2010/main" val="1945015407"/>
              </p:ext>
            </p:extLst>
          </p:nvPr>
        </p:nvGraphicFramePr>
        <p:xfrm>
          <a:off x="838200" y="1507067"/>
          <a:ext cx="10515597" cy="4985809"/>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423401270"/>
                    </a:ext>
                  </a:extLst>
                </a:gridCol>
                <a:gridCol w="3810000">
                  <a:extLst>
                    <a:ext uri="{9D8B030D-6E8A-4147-A177-3AD203B41FA5}">
                      <a16:colId xmlns:a16="http://schemas.microsoft.com/office/drawing/2014/main" val="2877141341"/>
                    </a:ext>
                  </a:extLst>
                </a:gridCol>
                <a:gridCol w="4343397">
                  <a:extLst>
                    <a:ext uri="{9D8B030D-6E8A-4147-A177-3AD203B41FA5}">
                      <a16:colId xmlns:a16="http://schemas.microsoft.com/office/drawing/2014/main" val="4070025916"/>
                    </a:ext>
                  </a:extLst>
                </a:gridCol>
              </a:tblGrid>
              <a:tr h="477017">
                <a:tc>
                  <a:txBody>
                    <a:bodyPr/>
                    <a:lstStyle/>
                    <a:p>
                      <a:pPr algn="ctr"/>
                      <a:r>
                        <a:rPr lang="en-PH" dirty="0"/>
                        <a:t>Country</a:t>
                      </a:r>
                    </a:p>
                  </a:txBody>
                  <a:tcPr/>
                </a:tc>
                <a:tc>
                  <a:txBody>
                    <a:bodyPr/>
                    <a:lstStyle/>
                    <a:p>
                      <a:pPr algn="ctr"/>
                      <a:r>
                        <a:rPr lang="en-PH" dirty="0"/>
                        <a:t>Partner Organization </a:t>
                      </a:r>
                    </a:p>
                  </a:txBody>
                  <a:tcPr/>
                </a:tc>
                <a:tc>
                  <a:txBody>
                    <a:bodyPr/>
                    <a:lstStyle/>
                    <a:p>
                      <a:pPr algn="ctr"/>
                      <a:r>
                        <a:rPr lang="en-PH" dirty="0"/>
                        <a:t>Last Mile Population </a:t>
                      </a:r>
                    </a:p>
                  </a:txBody>
                  <a:tcPr/>
                </a:tc>
                <a:extLst>
                  <a:ext uri="{0D108BD9-81ED-4DB2-BD59-A6C34878D82A}">
                    <a16:rowId xmlns:a16="http://schemas.microsoft.com/office/drawing/2014/main" val="1818079430"/>
                  </a:ext>
                </a:extLst>
              </a:tr>
              <a:tr h="477017">
                <a:tc>
                  <a:txBody>
                    <a:bodyPr/>
                    <a:lstStyle/>
                    <a:p>
                      <a:r>
                        <a:rPr lang="en-PH" dirty="0"/>
                        <a:t>Philippines</a:t>
                      </a:r>
                    </a:p>
                  </a:txBody>
                  <a:tcPr/>
                </a:tc>
                <a:tc>
                  <a:txBody>
                    <a:bodyPr/>
                    <a:lstStyle/>
                    <a:p>
                      <a:r>
                        <a:rPr lang="en-PH" dirty="0"/>
                        <a:t>Action for Health Initiatives </a:t>
                      </a:r>
                    </a:p>
                  </a:txBody>
                  <a:tcPr/>
                </a:tc>
                <a:tc>
                  <a:txBody>
                    <a:bodyPr/>
                    <a:lstStyle/>
                    <a:p>
                      <a:r>
                        <a:rPr lang="en-PH" dirty="0"/>
                        <a:t>Tricycle (tuktuk) drivers </a:t>
                      </a:r>
                    </a:p>
                  </a:txBody>
                  <a:tcPr/>
                </a:tc>
                <a:extLst>
                  <a:ext uri="{0D108BD9-81ED-4DB2-BD59-A6C34878D82A}">
                    <a16:rowId xmlns:a16="http://schemas.microsoft.com/office/drawing/2014/main" val="1228119244"/>
                  </a:ext>
                </a:extLst>
              </a:tr>
              <a:tr h="477017">
                <a:tc>
                  <a:txBody>
                    <a:bodyPr/>
                    <a:lstStyle/>
                    <a:p>
                      <a:r>
                        <a:rPr lang="en-PH" dirty="0"/>
                        <a:t>Indonesia</a:t>
                      </a:r>
                    </a:p>
                  </a:txBody>
                  <a:tcPr/>
                </a:tc>
                <a:tc>
                  <a:txBody>
                    <a:bodyPr/>
                    <a:lstStyle/>
                    <a:p>
                      <a:r>
                        <a:rPr lang="en-PH" dirty="0" err="1"/>
                        <a:t>Jaringan</a:t>
                      </a:r>
                      <a:r>
                        <a:rPr lang="en-PH" dirty="0"/>
                        <a:t> Indonesia </a:t>
                      </a:r>
                      <a:r>
                        <a:rPr lang="en-PH" dirty="0" err="1"/>
                        <a:t>Positif</a:t>
                      </a:r>
                      <a:endParaRPr lang="en-PH" dirty="0"/>
                    </a:p>
                  </a:txBody>
                  <a:tcPr/>
                </a:tc>
                <a:tc>
                  <a:txBody>
                    <a:bodyPr/>
                    <a:lstStyle/>
                    <a:p>
                      <a:r>
                        <a:rPr lang="en-PH" dirty="0"/>
                        <a:t>Current and former prisoners</a:t>
                      </a:r>
                    </a:p>
                  </a:txBody>
                  <a:tcPr/>
                </a:tc>
                <a:extLst>
                  <a:ext uri="{0D108BD9-81ED-4DB2-BD59-A6C34878D82A}">
                    <a16:rowId xmlns:a16="http://schemas.microsoft.com/office/drawing/2014/main" val="1479386474"/>
                  </a:ext>
                </a:extLst>
              </a:tr>
              <a:tr h="823345">
                <a:tc>
                  <a:txBody>
                    <a:bodyPr/>
                    <a:lstStyle/>
                    <a:p>
                      <a:r>
                        <a:rPr lang="en-PH" dirty="0"/>
                        <a:t>Cambodia</a:t>
                      </a:r>
                    </a:p>
                  </a:txBody>
                  <a:tcPr/>
                </a:tc>
                <a:tc>
                  <a:txBody>
                    <a:bodyPr/>
                    <a:lstStyle/>
                    <a:p>
                      <a:r>
                        <a:rPr lang="en-PH" dirty="0"/>
                        <a:t>KHANA</a:t>
                      </a:r>
                    </a:p>
                  </a:txBody>
                  <a:tcPr/>
                </a:tc>
                <a:tc>
                  <a:txBody>
                    <a:bodyPr/>
                    <a:lstStyle/>
                    <a:p>
                      <a:r>
                        <a:rPr lang="en-PH" dirty="0"/>
                        <a:t>Internal migrant workers, construction and garment workers</a:t>
                      </a:r>
                    </a:p>
                  </a:txBody>
                  <a:tcPr/>
                </a:tc>
                <a:extLst>
                  <a:ext uri="{0D108BD9-81ED-4DB2-BD59-A6C34878D82A}">
                    <a16:rowId xmlns:a16="http://schemas.microsoft.com/office/drawing/2014/main" val="2751018212"/>
                  </a:ext>
                </a:extLst>
              </a:tr>
              <a:tr h="477017">
                <a:tc>
                  <a:txBody>
                    <a:bodyPr/>
                    <a:lstStyle/>
                    <a:p>
                      <a:r>
                        <a:rPr lang="en-PH" dirty="0"/>
                        <a:t>Sierra Leone</a:t>
                      </a:r>
                    </a:p>
                  </a:txBody>
                  <a:tcPr/>
                </a:tc>
                <a:tc>
                  <a:txBody>
                    <a:bodyPr/>
                    <a:lstStyle/>
                    <a:p>
                      <a:r>
                        <a:rPr lang="en-PH" dirty="0"/>
                        <a:t>CISMAT-SL</a:t>
                      </a:r>
                    </a:p>
                  </a:txBody>
                  <a:tcPr/>
                </a:tc>
                <a:tc>
                  <a:txBody>
                    <a:bodyPr/>
                    <a:lstStyle/>
                    <a:p>
                      <a:r>
                        <a:rPr lang="en-PH" dirty="0"/>
                        <a:t>Persons living with disability</a:t>
                      </a:r>
                    </a:p>
                  </a:txBody>
                  <a:tcPr/>
                </a:tc>
                <a:extLst>
                  <a:ext uri="{0D108BD9-81ED-4DB2-BD59-A6C34878D82A}">
                    <a16:rowId xmlns:a16="http://schemas.microsoft.com/office/drawing/2014/main" val="3717984063"/>
                  </a:ext>
                </a:extLst>
              </a:tr>
              <a:tr h="477017">
                <a:tc>
                  <a:txBody>
                    <a:bodyPr/>
                    <a:lstStyle/>
                    <a:p>
                      <a:r>
                        <a:rPr lang="en-PH" dirty="0"/>
                        <a:t>Nigeria</a:t>
                      </a:r>
                    </a:p>
                  </a:txBody>
                  <a:tcPr/>
                </a:tc>
                <a:tc>
                  <a:txBody>
                    <a:bodyPr/>
                    <a:lstStyle/>
                    <a:p>
                      <a:r>
                        <a:rPr lang="en-PH" dirty="0"/>
                        <a:t>Janna Health Foundation</a:t>
                      </a:r>
                    </a:p>
                  </a:txBody>
                  <a:tcPr/>
                </a:tc>
                <a:tc>
                  <a:txBody>
                    <a:bodyPr/>
                    <a:lstStyle/>
                    <a:p>
                      <a:r>
                        <a:rPr lang="en-PH" dirty="0"/>
                        <a:t>Internally displaced persons and nomads</a:t>
                      </a:r>
                    </a:p>
                  </a:txBody>
                  <a:tcPr/>
                </a:tc>
                <a:extLst>
                  <a:ext uri="{0D108BD9-81ED-4DB2-BD59-A6C34878D82A}">
                    <a16:rowId xmlns:a16="http://schemas.microsoft.com/office/drawing/2014/main" val="809412821"/>
                  </a:ext>
                </a:extLst>
              </a:tr>
              <a:tr h="823345">
                <a:tc>
                  <a:txBody>
                    <a:bodyPr/>
                    <a:lstStyle/>
                    <a:p>
                      <a:r>
                        <a:rPr lang="en-PH" dirty="0"/>
                        <a:t>Mozambique</a:t>
                      </a:r>
                    </a:p>
                  </a:txBody>
                  <a:tcPr/>
                </a:tc>
                <a:tc>
                  <a:txBody>
                    <a:bodyPr/>
                    <a:lstStyle/>
                    <a:p>
                      <a:r>
                        <a:rPr lang="en-PH" dirty="0"/>
                        <a:t>ADPP</a:t>
                      </a:r>
                    </a:p>
                  </a:txBody>
                  <a:tcPr/>
                </a:tc>
                <a:tc>
                  <a:txBody>
                    <a:bodyPr/>
                    <a:lstStyle/>
                    <a:p>
                      <a:r>
                        <a:rPr lang="en-PH" dirty="0"/>
                        <a:t>Miners and ex-miners, internally displaced peoples, nomads</a:t>
                      </a:r>
                    </a:p>
                  </a:txBody>
                  <a:tcPr/>
                </a:tc>
                <a:extLst>
                  <a:ext uri="{0D108BD9-81ED-4DB2-BD59-A6C34878D82A}">
                    <a16:rowId xmlns:a16="http://schemas.microsoft.com/office/drawing/2014/main" val="3971291029"/>
                  </a:ext>
                </a:extLst>
              </a:tr>
              <a:tr h="477017">
                <a:tc>
                  <a:txBody>
                    <a:bodyPr/>
                    <a:lstStyle/>
                    <a:p>
                      <a:r>
                        <a:rPr lang="en-PH" dirty="0"/>
                        <a:t>Cameroon</a:t>
                      </a:r>
                    </a:p>
                  </a:txBody>
                  <a:tcPr/>
                </a:tc>
                <a:tc>
                  <a:txBody>
                    <a:bodyPr/>
                    <a:lstStyle/>
                    <a:p>
                      <a:r>
                        <a:rPr lang="en-PH" dirty="0"/>
                        <a:t>For Impacts in Social Health </a:t>
                      </a:r>
                    </a:p>
                  </a:txBody>
                  <a:tcPr/>
                </a:tc>
                <a:tc>
                  <a:txBody>
                    <a:bodyPr/>
                    <a:lstStyle/>
                    <a:p>
                      <a:r>
                        <a:rPr lang="en-PH" dirty="0"/>
                        <a:t>Internally displaced persons</a:t>
                      </a:r>
                    </a:p>
                  </a:txBody>
                  <a:tcPr/>
                </a:tc>
                <a:extLst>
                  <a:ext uri="{0D108BD9-81ED-4DB2-BD59-A6C34878D82A}">
                    <a16:rowId xmlns:a16="http://schemas.microsoft.com/office/drawing/2014/main" val="922454319"/>
                  </a:ext>
                </a:extLst>
              </a:tr>
              <a:tr h="477017">
                <a:tc>
                  <a:txBody>
                    <a:bodyPr/>
                    <a:lstStyle/>
                    <a:p>
                      <a:r>
                        <a:rPr lang="en-PH" dirty="0"/>
                        <a:t>Kenya</a:t>
                      </a:r>
                    </a:p>
                  </a:txBody>
                  <a:tcPr/>
                </a:tc>
                <a:tc>
                  <a:txBody>
                    <a:bodyPr/>
                    <a:lstStyle/>
                    <a:p>
                      <a:r>
                        <a:rPr lang="en-PH" dirty="0"/>
                        <a:t>Stop TB Kenya</a:t>
                      </a:r>
                    </a:p>
                  </a:txBody>
                  <a:tcPr/>
                </a:tc>
                <a:tc>
                  <a:txBody>
                    <a:bodyPr/>
                    <a:lstStyle/>
                    <a:p>
                      <a:r>
                        <a:rPr lang="en-PH" dirty="0"/>
                        <a:t>Persons Living with Disability </a:t>
                      </a:r>
                    </a:p>
                  </a:txBody>
                  <a:tcPr/>
                </a:tc>
                <a:extLst>
                  <a:ext uri="{0D108BD9-81ED-4DB2-BD59-A6C34878D82A}">
                    <a16:rowId xmlns:a16="http://schemas.microsoft.com/office/drawing/2014/main" val="4072218869"/>
                  </a:ext>
                </a:extLst>
              </a:tr>
            </a:tbl>
          </a:graphicData>
        </a:graphic>
      </p:graphicFrame>
    </p:spTree>
    <p:extLst>
      <p:ext uri="{BB962C8B-B14F-4D97-AF65-F5344CB8AC3E}">
        <p14:creationId xmlns:p14="http://schemas.microsoft.com/office/powerpoint/2010/main" val="98572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sz="half" idx="1"/>
          </p:nvPr>
        </p:nvSpPr>
        <p:spPr>
          <a:solidFill>
            <a:srgbClr val="339966"/>
          </a:solidFill>
        </p:spPr>
        <p:txBody>
          <a:bodyPr>
            <a:normAutofit fontScale="85000" lnSpcReduction="20000"/>
          </a:bodyPr>
          <a:lstStyle/>
          <a:p>
            <a:pPr marL="0" marR="0" lvl="0" indent="0">
              <a:lnSpc>
                <a:spcPct val="115000"/>
              </a:lnSpc>
              <a:spcBef>
                <a:spcPts val="0"/>
              </a:spcBef>
              <a:spcAft>
                <a:spcPts val="0"/>
              </a:spcAft>
              <a:buNone/>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III. CELG Areas of Action for Building the Capacities of LMPs to Engage in Platforms for Health and Pandemic Governance</a:t>
            </a:r>
          </a:p>
          <a:p>
            <a:pPr marL="0" marR="0" lvl="0" indent="0">
              <a:lnSpc>
                <a:spcPct val="115000"/>
              </a:lnSpc>
              <a:spcBef>
                <a:spcPts val="0"/>
              </a:spcBef>
              <a:spcAft>
                <a:spcPts val="0"/>
              </a:spcAft>
              <a:buNone/>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914400" lvl="1" indent="-457200">
              <a:lnSpc>
                <a:spcPct val="115000"/>
              </a:lnSpc>
              <a:spcBef>
                <a:spcPts val="0"/>
              </a:spcBef>
              <a:buFont typeface="+mj-lt"/>
              <a:buAutoNum type="alphaUcPeriod" startAt="4"/>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CSO capacity-building for strengthening LMP engagement</a:t>
            </a:r>
          </a:p>
          <a:p>
            <a:pPr marL="1428750" lvl="2" indent="-514350">
              <a:lnSpc>
                <a:spcPct val="115000"/>
              </a:lnSpc>
              <a:spcBef>
                <a:spcPts val="0"/>
              </a:spcBef>
              <a:buFont typeface="+mj-lt"/>
              <a:buAutoNum type="roman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Recommended CSO capacities to facilitate LMP engagement strengthening</a:t>
            </a:r>
          </a:p>
          <a:p>
            <a:pPr marL="914400" lvl="2" indent="0">
              <a:lnSpc>
                <a:spcPct val="115000"/>
              </a:lnSpc>
              <a:spcBef>
                <a:spcPts val="0"/>
              </a:spcBef>
              <a:buNone/>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p>
          <a:p>
            <a:pPr marL="914400" marR="0" lvl="1" indent="-457200">
              <a:lnSpc>
                <a:spcPct val="115000"/>
              </a:lnSpc>
              <a:spcBef>
                <a:spcPts val="0"/>
              </a:spcBef>
              <a:spcAft>
                <a:spcPts val="0"/>
              </a:spcAft>
              <a:buFont typeface="+mj-lt"/>
              <a:buAutoNum type="alphaUcPeriod" startAt="4"/>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Addressing specific vulnerabilities</a:t>
            </a:r>
          </a:p>
          <a:p>
            <a:pPr marL="1428750" lvl="2" indent="-514350">
              <a:lnSpc>
                <a:spcPct val="115000"/>
              </a:lnSpc>
              <a:spcBef>
                <a:spcPts val="0"/>
              </a:spcBef>
              <a:buFont typeface="+mj-lt"/>
              <a:buAutoNum type="roman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Improving health service delivery: accessibility</a:t>
            </a:r>
          </a:p>
          <a:p>
            <a:pPr marL="1428750" lvl="2" indent="-514350">
              <a:lnSpc>
                <a:spcPct val="115000"/>
              </a:lnSpc>
              <a:spcBef>
                <a:spcPts val="0"/>
              </a:spcBef>
              <a:buFont typeface="+mj-lt"/>
              <a:buAutoNum type="roman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Addressing cultural barriers and stigma</a:t>
            </a:r>
          </a:p>
          <a:p>
            <a:pPr marL="1428750" lvl="2" indent="-514350">
              <a:lnSpc>
                <a:spcPct val="115000"/>
              </a:lnSpc>
              <a:spcBef>
                <a:spcPts val="0"/>
              </a:spcBef>
              <a:buFont typeface="+mj-lt"/>
              <a:buAutoNum type="roman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Providing social safety nets</a:t>
            </a:r>
          </a:p>
          <a:p>
            <a:pPr marL="1371600" lvl="2" indent="-457200">
              <a:lnSpc>
                <a:spcPct val="115000"/>
              </a:lnSpc>
              <a:spcBef>
                <a:spcPts val="0"/>
              </a:spcBef>
              <a:buFont typeface="+mj-lt"/>
              <a:buAutoNum type="romanLcPeriod"/>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UcPeriod" startAt="4"/>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Content Placeholder 5" descr="A group of people standing in a room&#10;&#10;Description automatically generated">
            <a:extLst>
              <a:ext uri="{FF2B5EF4-FFF2-40B4-BE49-F238E27FC236}">
                <a16:creationId xmlns:a16="http://schemas.microsoft.com/office/drawing/2014/main" id="{454FF69F-B110-6197-C6F8-4F0A9DA08F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56548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496111"/>
            <a:ext cx="10515600" cy="1001949"/>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571500" indent="-571500">
              <a:lnSpc>
                <a:spcPct val="115000"/>
              </a:lnSpc>
              <a:spcBef>
                <a:spcPts val="0"/>
              </a:spcBef>
              <a:buFont typeface="+mj-lt"/>
              <a:buAutoNum type="romanUcPeriod" startAt="4"/>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Initial Results of CELG </a:t>
            </a: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Engagement Plan Implementation</a:t>
            </a:r>
          </a:p>
          <a:p>
            <a:pPr lvl="1">
              <a:lnSpc>
                <a:spcPct val="115000"/>
              </a:lnSpc>
              <a:spcBef>
                <a:spcPts val="0"/>
              </a:spcBef>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CSOs: Development of scalable community engagement models; development of training designs for LMPs</a:t>
            </a:r>
          </a:p>
          <a:p>
            <a:pPr lvl="1">
              <a:lnSpc>
                <a:spcPct val="115000"/>
              </a:lnSpc>
              <a:spcBef>
                <a:spcPts val="0"/>
              </a:spcBef>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LMPs: formation of committees, identified leaders and champions, inclusions in networks, registration of organized groups, development of action plans for engagement</a:t>
            </a:r>
          </a:p>
          <a:p>
            <a:pPr lvl="1">
              <a:lnSpc>
                <a:spcPct val="115000"/>
              </a:lnSpc>
              <a:spcBef>
                <a:spcPts val="0"/>
              </a:spcBef>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Institutions: creation of communication channels, inclusion in decision- making process for policies and program development</a:t>
            </a: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buNone/>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buNone/>
            </a:pP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Bef>
                <a:spcPts val="0"/>
              </a:spcBef>
              <a:buNone/>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88720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5702-3C34-52FC-FDEB-C03EAD8F9830}"/>
              </a:ext>
            </a:extLst>
          </p:cNvPr>
          <p:cNvSpPr>
            <a:spLocks noGrp="1"/>
          </p:cNvSpPr>
          <p:nvPr>
            <p:ph type="title"/>
          </p:nvPr>
        </p:nvSpPr>
        <p:spPr/>
        <p:txBody>
          <a:bodyPr/>
          <a:lstStyle/>
          <a:p>
            <a:endParaRPr lang="en-PH" dirty="0">
              <a:solidFill>
                <a:schemeClr val="bg1"/>
              </a:solidFill>
            </a:endParaRPr>
          </a:p>
        </p:txBody>
      </p:sp>
      <p:sp>
        <p:nvSpPr>
          <p:cNvPr id="3" name="Content Placeholder 2">
            <a:extLst>
              <a:ext uri="{FF2B5EF4-FFF2-40B4-BE49-F238E27FC236}">
                <a16:creationId xmlns:a16="http://schemas.microsoft.com/office/drawing/2014/main" id="{888B9E14-1CD8-D26F-5086-96F157D9BC75}"/>
              </a:ext>
            </a:extLst>
          </p:cNvPr>
          <p:cNvSpPr>
            <a:spLocks noGrp="1"/>
          </p:cNvSpPr>
          <p:nvPr>
            <p:ph idx="1"/>
          </p:nvPr>
        </p:nvSpPr>
        <p:spPr/>
        <p:txBody>
          <a:bodyPr/>
          <a:lstStyle/>
          <a:p>
            <a:pPr marL="0" indent="0">
              <a:buNone/>
            </a:pPr>
            <a:endParaRPr lang="en-PH"/>
          </a:p>
        </p:txBody>
      </p:sp>
    </p:spTree>
    <p:extLst>
      <p:ext uri="{BB962C8B-B14F-4D97-AF65-F5344CB8AC3E}">
        <p14:creationId xmlns:p14="http://schemas.microsoft.com/office/powerpoint/2010/main" val="299327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A4E0E89-200F-3828-188C-B3013514FA01}"/>
              </a:ext>
            </a:extLst>
          </p:cNvPr>
          <p:cNvSpPr>
            <a:spLocks noGrp="1"/>
          </p:cNvSpPr>
          <p:nvPr>
            <p:ph type="title"/>
          </p:nvPr>
        </p:nvSpPr>
        <p:spPr>
          <a:xfrm>
            <a:off x="761803" y="350196"/>
            <a:ext cx="4646904" cy="1624520"/>
          </a:xfrm>
          <a:solidFill>
            <a:srgbClr val="339966"/>
          </a:solidFill>
        </p:spPr>
        <p:txBody>
          <a:bodyPr vert="horz" lIns="91440" tIns="45720" rIns="91440" bIns="45720" rtlCol="0" anchor="ctr">
            <a:normAutofit fontScale="90000"/>
          </a:bodyPr>
          <a:lstStyle/>
          <a:p>
            <a:r>
              <a:rPr lang="en-US" sz="3100" dirty="0">
                <a:solidFill>
                  <a:schemeClr val="bg1"/>
                </a:solidFill>
              </a:rPr>
              <a:t>Community Engagement in Leadership in Pandemic Governance Knowledge Hub</a:t>
            </a:r>
          </a:p>
        </p:txBody>
      </p:sp>
      <p:sp>
        <p:nvSpPr>
          <p:cNvPr id="12" name="Content Placeholder 11">
            <a:extLst>
              <a:ext uri="{FF2B5EF4-FFF2-40B4-BE49-F238E27FC236}">
                <a16:creationId xmlns:a16="http://schemas.microsoft.com/office/drawing/2014/main" id="{CC25F3F1-25D2-4640-58A8-D4F891FB5A9E}"/>
              </a:ext>
            </a:extLst>
          </p:cNvPr>
          <p:cNvSpPr>
            <a:spLocks noGrp="1"/>
          </p:cNvSpPr>
          <p:nvPr>
            <p:ph sz="half" idx="2"/>
          </p:nvPr>
        </p:nvSpPr>
        <p:spPr>
          <a:xfrm>
            <a:off x="761802" y="2636195"/>
            <a:ext cx="4646905" cy="3613149"/>
          </a:xfrm>
          <a:solidFill>
            <a:srgbClr val="339966"/>
          </a:solidFill>
        </p:spPr>
        <p:txBody>
          <a:bodyPr vert="horz" lIns="91440" tIns="45720" rIns="91440" bIns="45720" rtlCol="0" anchor="ctr">
            <a:normAutofit/>
          </a:bodyPr>
          <a:lstStyle/>
          <a:p>
            <a:r>
              <a:rPr lang="en-US" sz="2000" dirty="0">
                <a:solidFill>
                  <a:schemeClr val="bg1"/>
                </a:solidFill>
              </a:rPr>
              <a:t>Webinar series focused on strengthening LMP capacities to engage in  health and pandemic governance</a:t>
            </a:r>
          </a:p>
          <a:p>
            <a:endParaRPr lang="en-US" sz="2000" dirty="0">
              <a:solidFill>
                <a:schemeClr val="bg1"/>
              </a:solidFill>
            </a:endParaRPr>
          </a:p>
          <a:p>
            <a:r>
              <a:rPr lang="en-US" sz="2000" dirty="0">
                <a:solidFill>
                  <a:schemeClr val="bg1"/>
                </a:solidFill>
              </a:rPr>
              <a:t>Website to serve as an extension venue for discussion and repository of resources related to the objectives </a:t>
            </a:r>
          </a:p>
        </p:txBody>
      </p:sp>
      <p:pic>
        <p:nvPicPr>
          <p:cNvPr id="9" name="Content Placeholder 8" descr="A screenshot of a computer&#10;&#10;Description automatically generated">
            <a:extLst>
              <a:ext uri="{FF2B5EF4-FFF2-40B4-BE49-F238E27FC236}">
                <a16:creationId xmlns:a16="http://schemas.microsoft.com/office/drawing/2014/main" id="{D7BABD18-072D-2FF9-9303-68340FB35E9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314"/>
          <a:stretch/>
        </p:blipFill>
        <p:spPr>
          <a:xfrm>
            <a:off x="6096000" y="1"/>
            <a:ext cx="6102825" cy="6858000"/>
          </a:xfrm>
          <a:prstGeom prst="rect">
            <a:avLst/>
          </a:prstGeom>
        </p:spPr>
      </p:pic>
    </p:spTree>
    <p:extLst>
      <p:ext uri="{BB962C8B-B14F-4D97-AF65-F5344CB8AC3E}">
        <p14:creationId xmlns:p14="http://schemas.microsoft.com/office/powerpoint/2010/main" val="112941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D359-63F5-94BD-0E1B-EB03F6BFF3C9}"/>
              </a:ext>
            </a:extLst>
          </p:cNvPr>
          <p:cNvSpPr>
            <a:spLocks noGrp="1"/>
          </p:cNvSpPr>
          <p:nvPr>
            <p:ph type="title"/>
          </p:nvPr>
        </p:nvSpPr>
        <p:spPr>
          <a:xfrm>
            <a:off x="838200" y="365125"/>
            <a:ext cx="10515600" cy="1064841"/>
          </a:xfrm>
          <a:solidFill>
            <a:srgbClr val="339966"/>
          </a:solidFill>
        </p:spPr>
        <p:txBody>
          <a:bodyPr/>
          <a:lstStyle/>
          <a:p>
            <a:r>
              <a:rPr lang="en-PH" dirty="0">
                <a:solidFill>
                  <a:schemeClr val="bg1"/>
                </a:solidFill>
              </a:rPr>
              <a:t>Purpose of the Manuscript: Sharing Lessons</a:t>
            </a:r>
          </a:p>
        </p:txBody>
      </p:sp>
      <p:sp>
        <p:nvSpPr>
          <p:cNvPr id="5" name="Content Placeholder 4">
            <a:extLst>
              <a:ext uri="{FF2B5EF4-FFF2-40B4-BE49-F238E27FC236}">
                <a16:creationId xmlns:a16="http://schemas.microsoft.com/office/drawing/2014/main" id="{E9240808-109F-BA60-FCAF-0C1B37D4DD23}"/>
              </a:ext>
            </a:extLst>
          </p:cNvPr>
          <p:cNvSpPr>
            <a:spLocks noGrp="1"/>
          </p:cNvSpPr>
          <p:nvPr>
            <p:ph idx="1"/>
          </p:nvPr>
        </p:nvSpPr>
        <p:spPr>
          <a:solidFill>
            <a:srgbClr val="339966"/>
          </a:solidFill>
        </p:spPr>
        <p:txBody>
          <a:bodyPr/>
          <a:lstStyle/>
          <a:p>
            <a:r>
              <a:rPr lang="en-PH" dirty="0">
                <a:solidFill>
                  <a:schemeClr val="bg1"/>
                </a:solidFill>
              </a:rPr>
              <a:t>Document the assumptions and rationale behind the project</a:t>
            </a:r>
          </a:p>
          <a:p>
            <a:pPr marL="0" indent="0">
              <a:buNone/>
            </a:pPr>
            <a:endParaRPr lang="en-PH" dirty="0">
              <a:solidFill>
                <a:schemeClr val="bg1"/>
              </a:solidFill>
            </a:endParaRPr>
          </a:p>
          <a:p>
            <a:r>
              <a:rPr lang="en-PH" dirty="0">
                <a:solidFill>
                  <a:schemeClr val="bg1"/>
                </a:solidFill>
              </a:rPr>
              <a:t>Describe identified expected outcomes related to LMP engagement in health and pandemic governance </a:t>
            </a:r>
          </a:p>
          <a:p>
            <a:endParaRPr lang="en-PH" dirty="0">
              <a:solidFill>
                <a:schemeClr val="bg1"/>
              </a:solidFill>
            </a:endParaRPr>
          </a:p>
          <a:p>
            <a:r>
              <a:rPr lang="en-PH" dirty="0">
                <a:solidFill>
                  <a:schemeClr val="bg1"/>
                </a:solidFill>
              </a:rPr>
              <a:t>Discuss strategies/action areas in strengthening the capacities for LMPs to engage in health and pandemic governance</a:t>
            </a:r>
          </a:p>
          <a:p>
            <a:endParaRPr lang="en-PH" dirty="0">
              <a:solidFill>
                <a:schemeClr val="bg1"/>
              </a:solidFill>
            </a:endParaRPr>
          </a:p>
        </p:txBody>
      </p:sp>
    </p:spTree>
    <p:extLst>
      <p:ext uri="{BB962C8B-B14F-4D97-AF65-F5344CB8AC3E}">
        <p14:creationId xmlns:p14="http://schemas.microsoft.com/office/powerpoint/2010/main" val="308033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365126"/>
            <a:ext cx="10515600" cy="1084296"/>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342900" marR="0" lvl="0" indent="-342900">
              <a:lnSpc>
                <a:spcPct val="115000"/>
              </a:lnSpc>
              <a:spcBef>
                <a:spcPts val="0"/>
              </a:spcBef>
              <a:spcAft>
                <a:spcPts val="0"/>
              </a:spcAft>
              <a:buFont typeface="+mj-lt"/>
              <a:buAutoNum type="romanU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Introduction and Background </a:t>
            </a:r>
          </a:p>
          <a:p>
            <a:pPr marL="342900" marR="0" lvl="0" indent="-342900">
              <a:lnSpc>
                <a:spcPct val="115000"/>
              </a:lnSpc>
              <a:spcBef>
                <a:spcPts val="0"/>
              </a:spcBef>
              <a:spcAft>
                <a:spcPts val="0"/>
              </a:spcAft>
              <a:buFont typeface="+mj-lt"/>
              <a:buAutoNum type="romanUcPeriod"/>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CELG Participants’ Expected Outcomes in Strengthening Capacities for LMPs to Engage in Health and Pandemic Governance </a:t>
            </a:r>
          </a:p>
          <a:p>
            <a:pPr marL="342900" marR="0" lvl="0" indent="-342900">
              <a:lnSpc>
                <a:spcPct val="115000"/>
              </a:lnSpc>
              <a:spcBef>
                <a:spcPts val="0"/>
              </a:spcBef>
              <a:spcAft>
                <a:spcPts val="0"/>
              </a:spcAft>
              <a:buFont typeface="+mj-lt"/>
              <a:buAutoNum type="romanUcPeriod"/>
            </a:pP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r>
              <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CELG Areas of Action for Building the Capacities of LMPs to Engage in Platforms for Health and Pandemic Governance</a:t>
            </a:r>
          </a:p>
          <a:p>
            <a:pPr marL="342900" marR="0" lvl="0" indent="-342900">
              <a:lnSpc>
                <a:spcPct val="115000"/>
              </a:lnSpc>
              <a:spcBef>
                <a:spcPts val="0"/>
              </a:spcBef>
              <a:spcAft>
                <a:spcPts val="0"/>
              </a:spcAft>
              <a:buFont typeface="+mj-lt"/>
              <a:buAutoNum type="romanUcPeriod"/>
            </a:pP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Bef>
                <a:spcPts val="0"/>
              </a:spcBef>
              <a:buFont typeface="+mj-lt"/>
              <a:buAutoNum type="romanU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Initial Results of CELG </a:t>
            </a:r>
            <a:r>
              <a:rPr lang="en-PH" sz="2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Engagement Plan Implementation</a:t>
            </a:r>
          </a:p>
          <a:p>
            <a:pPr marL="342900" marR="0" lvl="0" indent="-342900">
              <a:lnSpc>
                <a:spcPct val="115000"/>
              </a:lnSpc>
              <a:spcBef>
                <a:spcPts val="0"/>
              </a:spcBef>
              <a:spcAft>
                <a:spcPts val="0"/>
              </a:spcAft>
              <a:buFont typeface="+mj-lt"/>
              <a:buAutoNum type="romanUcPeriod"/>
            </a:pP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romanUcPeriod"/>
            </a:pPr>
            <a:endPar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4899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DAD5-DB64-B532-3DD2-4F4D69BC847A}"/>
              </a:ext>
            </a:extLst>
          </p:cNvPr>
          <p:cNvSpPr>
            <a:spLocks noGrp="1"/>
          </p:cNvSpPr>
          <p:nvPr>
            <p:ph type="title"/>
          </p:nvPr>
        </p:nvSpPr>
        <p:spPr>
          <a:xfrm>
            <a:off x="838200" y="365126"/>
            <a:ext cx="10515600" cy="1094024"/>
          </a:xfrm>
          <a:solidFill>
            <a:srgbClr val="339966"/>
          </a:solidFill>
        </p:spPr>
        <p:txBody>
          <a:bodyPr/>
          <a:lstStyle/>
          <a:p>
            <a:r>
              <a:rPr lang="en-PH" dirty="0">
                <a:solidFill>
                  <a:schemeClr val="bg1"/>
                </a:solidFill>
              </a:rPr>
              <a:t>Outline of the Proposed Manuscript</a:t>
            </a:r>
          </a:p>
        </p:txBody>
      </p:sp>
      <p:sp>
        <p:nvSpPr>
          <p:cNvPr id="3" name="Content Placeholder 2">
            <a:extLst>
              <a:ext uri="{FF2B5EF4-FFF2-40B4-BE49-F238E27FC236}">
                <a16:creationId xmlns:a16="http://schemas.microsoft.com/office/drawing/2014/main" id="{64B1DBF2-B91C-A855-89CF-0E854761F13B}"/>
              </a:ext>
            </a:extLst>
          </p:cNvPr>
          <p:cNvSpPr>
            <a:spLocks noGrp="1"/>
          </p:cNvSpPr>
          <p:nvPr>
            <p:ph idx="1"/>
          </p:nvPr>
        </p:nvSpPr>
        <p:spPr>
          <a:solidFill>
            <a:srgbClr val="339966"/>
          </a:solidFill>
        </p:spPr>
        <p:txBody>
          <a:bodyPr>
            <a:normAutofit/>
          </a:bodyPr>
          <a:lstStyle/>
          <a:p>
            <a:pPr marL="342900" marR="0" lvl="0" indent="-342900">
              <a:lnSpc>
                <a:spcPct val="115000"/>
              </a:lnSpc>
              <a:spcBef>
                <a:spcPts val="0"/>
              </a:spcBef>
              <a:spcAft>
                <a:spcPts val="0"/>
              </a:spcAft>
              <a:buFont typeface="+mj-lt"/>
              <a:buAutoNum type="romanUcPeriod"/>
            </a:pPr>
            <a:r>
              <a:rPr lang="en-PH"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Background </a:t>
            </a:r>
          </a:p>
          <a:p>
            <a:pPr marL="800100" lvl="1" indent="-342900">
              <a:lnSpc>
                <a:spcPct val="115000"/>
              </a:lnSpc>
              <a:spcBef>
                <a:spcPts val="0"/>
              </a:spcBef>
              <a:buFont typeface="+mj-lt"/>
              <a:buAutoNum type="alphaLcPeriod"/>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Last Mile Populations as defined in the context of Health</a:t>
            </a:r>
          </a:p>
          <a:p>
            <a:pPr marL="742950" lvl="1" indent="-285750">
              <a:lnSpc>
                <a:spcPct val="115000"/>
              </a:lnSpc>
              <a:spcBef>
                <a:spcPts val="0"/>
              </a:spcBef>
              <a:buFont typeface="+mj-lt"/>
              <a:buAutoNum type="alpha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Brief Overview of CELG </a:t>
            </a:r>
          </a:p>
          <a:p>
            <a:pPr marL="742950" marR="0" lvl="1" indent="-285750">
              <a:lnSpc>
                <a:spcPct val="115000"/>
              </a:lnSpc>
              <a:spcBef>
                <a:spcPts val="0"/>
              </a:spcBef>
              <a:spcAft>
                <a:spcPts val="0"/>
              </a:spcAft>
              <a:buFont typeface="+mj-lt"/>
              <a:buAutoNum type="alphaLcPeriod"/>
            </a:pP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Effects of the COVID-19 Pandemic on TB Last Mile Population </a:t>
            </a:r>
          </a:p>
          <a:p>
            <a:pPr marL="742950" lvl="1" indent="-285750">
              <a:lnSpc>
                <a:spcPct val="115000"/>
              </a:lnSpc>
              <a:spcBef>
                <a:spcPts val="0"/>
              </a:spcBef>
              <a:buFont typeface="+mj-lt"/>
              <a:buAutoNum type="alpha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Community Engagement in Health and Pandemic Governance as Platform for Last Mile Population Capacity-Building</a:t>
            </a:r>
          </a:p>
          <a:p>
            <a:pPr marL="742950" marR="0" lvl="1" indent="-285750">
              <a:lnSpc>
                <a:spcPct val="115000"/>
              </a:lnSpc>
              <a:spcBef>
                <a:spcPts val="0"/>
              </a:spcBef>
              <a:spcAft>
                <a:spcPts val="0"/>
              </a:spcAft>
              <a:buFont typeface="+mj-lt"/>
              <a:buAutoNum type="alphaLcPeriod"/>
            </a:pP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Purpose</a:t>
            </a:r>
            <a:r>
              <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of the </a:t>
            </a:r>
            <a:r>
              <a:rPr lang="en-PH"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Manuscript</a:t>
            </a:r>
            <a:endParaRPr lang="en-PH"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0707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934A755-B0DB-6CF0-21A1-0D5BB1900F82}"/>
              </a:ext>
            </a:extLst>
          </p:cNvPr>
          <p:cNvSpPr>
            <a:spLocks noGrp="1"/>
          </p:cNvSpPr>
          <p:nvPr>
            <p:ph sz="half" idx="1"/>
          </p:nvPr>
        </p:nvSpPr>
        <p:spPr>
          <a:xfrm>
            <a:off x="1144923" y="909082"/>
            <a:ext cx="5315189" cy="5031896"/>
          </a:xfrm>
          <a:solidFill>
            <a:srgbClr val="339966"/>
          </a:solidFill>
        </p:spPr>
        <p:txBody>
          <a:bodyPr vert="horz" lIns="91440" tIns="45720" rIns="91440" bIns="45720" rtlCol="0" anchor="t">
            <a:normAutofit fontScale="92500" lnSpcReduction="20000"/>
          </a:bodyPr>
          <a:lstStyle/>
          <a:p>
            <a:pPr marL="0" indent="0">
              <a:buNone/>
            </a:pPr>
            <a:r>
              <a:rPr lang="en-US" dirty="0">
                <a:solidFill>
                  <a:schemeClr val="bg1"/>
                </a:solidFill>
              </a:rPr>
              <a:t>“By the </a:t>
            </a:r>
            <a:r>
              <a:rPr lang="en-US" b="1" i="1" dirty="0">
                <a:solidFill>
                  <a:schemeClr val="bg1"/>
                </a:solidFill>
              </a:rPr>
              <a:t>last mile</a:t>
            </a:r>
            <a:r>
              <a:rPr lang="en-US" dirty="0">
                <a:solidFill>
                  <a:schemeClr val="bg1"/>
                </a:solidFill>
              </a:rPr>
              <a:t>, we are referring not only to the poorest of the poor, but also to </a:t>
            </a:r>
            <a:r>
              <a:rPr lang="en-US" b="1" i="1" dirty="0">
                <a:solidFill>
                  <a:schemeClr val="bg1"/>
                </a:solidFill>
              </a:rPr>
              <a:t>the people, places and small enterprise</a:t>
            </a:r>
            <a:r>
              <a:rPr lang="en-US" dirty="0">
                <a:solidFill>
                  <a:schemeClr val="bg1"/>
                </a:solidFill>
              </a:rPr>
              <a:t> levels that are under-served and excluded , </a:t>
            </a:r>
            <a:r>
              <a:rPr lang="en-US" b="1" i="1" dirty="0">
                <a:solidFill>
                  <a:schemeClr val="bg1"/>
                </a:solidFill>
              </a:rPr>
              <a:t>where development needs are greatest, and where resources are most scarce</a:t>
            </a:r>
            <a:r>
              <a:rPr lang="en-US" dirty="0">
                <a:solidFill>
                  <a:schemeClr val="bg1"/>
                </a:solidFill>
              </a:rPr>
              <a:t>…</a:t>
            </a:r>
            <a:r>
              <a:rPr lang="en-US" b="1" i="1" dirty="0">
                <a:solidFill>
                  <a:schemeClr val="bg1"/>
                </a:solidFill>
              </a:rPr>
              <a:t>millions of people are not benefiting from the fruits of development, </a:t>
            </a:r>
            <a:r>
              <a:rPr lang="en-US" dirty="0">
                <a:solidFill>
                  <a:schemeClr val="bg1"/>
                </a:solidFill>
              </a:rPr>
              <a:t>especially the poorest and those disadvantaged because of their sex, age, disability, ethnicity, or geographic location.”</a:t>
            </a:r>
          </a:p>
          <a:p>
            <a:pPr marL="0" indent="0" algn="r">
              <a:buNone/>
            </a:pPr>
            <a:endParaRPr lang="en-US" dirty="0">
              <a:solidFill>
                <a:schemeClr val="bg1"/>
              </a:solidFill>
            </a:endParaRPr>
          </a:p>
          <a:p>
            <a:pPr marL="0" indent="0" algn="r">
              <a:buNone/>
            </a:pPr>
            <a:r>
              <a:rPr lang="en-US" dirty="0">
                <a:solidFill>
                  <a:schemeClr val="bg1"/>
                </a:solidFill>
              </a:rPr>
              <a:t> -UNDP</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cover of a book&#10;&#10;Description automatically generated">
            <a:extLst>
              <a:ext uri="{FF2B5EF4-FFF2-40B4-BE49-F238E27FC236}">
                <a16:creationId xmlns:a16="http://schemas.microsoft.com/office/drawing/2014/main" id="{F17FC14E-8CC6-0957-0656-B743EA1DFA3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2276" y="909081"/>
            <a:ext cx="3917912" cy="5071731"/>
          </a:xfrm>
          <a:prstGeom prst="rect">
            <a:avLst/>
          </a:prstGeom>
        </p:spPr>
      </p:pic>
    </p:spTree>
    <p:extLst>
      <p:ext uri="{BB962C8B-B14F-4D97-AF65-F5344CB8AC3E}">
        <p14:creationId xmlns:p14="http://schemas.microsoft.com/office/powerpoint/2010/main" val="271518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3A06-41FD-409F-3C3B-45D4AE2F56DA}"/>
              </a:ext>
            </a:extLst>
          </p:cNvPr>
          <p:cNvSpPr>
            <a:spLocks noGrp="1"/>
          </p:cNvSpPr>
          <p:nvPr>
            <p:ph type="title"/>
          </p:nvPr>
        </p:nvSpPr>
        <p:spPr>
          <a:xfrm>
            <a:off x="838200" y="365126"/>
            <a:ext cx="10515600" cy="1210756"/>
          </a:xfrm>
          <a:solidFill>
            <a:srgbClr val="339966"/>
          </a:solidFill>
        </p:spPr>
        <p:txBody>
          <a:bodyPr/>
          <a:lstStyle/>
          <a:p>
            <a:pPr algn="ctr"/>
            <a:r>
              <a:rPr lang="en-PH" dirty="0">
                <a:solidFill>
                  <a:schemeClr val="bg1"/>
                </a:solidFill>
              </a:rPr>
              <a:t>Common Vulnerabilities among TB LMP</a:t>
            </a:r>
          </a:p>
        </p:txBody>
      </p:sp>
      <p:sp>
        <p:nvSpPr>
          <p:cNvPr id="3" name="Content Placeholder 2">
            <a:extLst>
              <a:ext uri="{FF2B5EF4-FFF2-40B4-BE49-F238E27FC236}">
                <a16:creationId xmlns:a16="http://schemas.microsoft.com/office/drawing/2014/main" id="{47B4EC9F-6562-FCBC-2462-6FEF3553605C}"/>
              </a:ext>
            </a:extLst>
          </p:cNvPr>
          <p:cNvSpPr>
            <a:spLocks noGrp="1"/>
          </p:cNvSpPr>
          <p:nvPr>
            <p:ph sz="half" idx="1"/>
          </p:nvPr>
        </p:nvSpPr>
        <p:spPr>
          <a:xfrm>
            <a:off x="838200" y="2071991"/>
            <a:ext cx="10515600" cy="4104972"/>
          </a:xfrm>
          <a:solidFill>
            <a:srgbClr val="339966"/>
          </a:solidFill>
        </p:spPr>
        <p:txBody>
          <a:bodyPr>
            <a:normAutofit fontScale="92500"/>
          </a:bodyPr>
          <a:lstStyle/>
          <a:p>
            <a:r>
              <a:rPr lang="en-US" sz="3200" dirty="0">
                <a:solidFill>
                  <a:schemeClr val="bg1"/>
                </a:solidFill>
              </a:rPr>
              <a:t>increased exposure to infectious diseases</a:t>
            </a:r>
          </a:p>
          <a:p>
            <a:r>
              <a:rPr lang="en-US" sz="3200" dirty="0">
                <a:solidFill>
                  <a:schemeClr val="bg1"/>
                </a:solidFill>
              </a:rPr>
              <a:t>lack of access to health services, including health information, due to poor resources </a:t>
            </a:r>
          </a:p>
          <a:p>
            <a:r>
              <a:rPr lang="en-US" sz="3200" dirty="0">
                <a:solidFill>
                  <a:schemeClr val="bg1"/>
                </a:solidFill>
              </a:rPr>
              <a:t>limited representation in health governance decision-making</a:t>
            </a:r>
          </a:p>
          <a:p>
            <a:endParaRPr lang="en-US" sz="3200" dirty="0">
              <a:solidFill>
                <a:schemeClr val="bg1"/>
              </a:solidFill>
            </a:endParaRPr>
          </a:p>
          <a:p>
            <a:pPr marL="0" indent="0">
              <a:buNone/>
            </a:pPr>
            <a:r>
              <a:rPr lang="en-US" sz="3200" b="1" dirty="0">
                <a:solidFill>
                  <a:schemeClr val="bg1"/>
                </a:solidFill>
              </a:rPr>
              <a:t>Specific vulnerabilities</a:t>
            </a:r>
            <a:r>
              <a:rPr lang="en-US" sz="3200" dirty="0">
                <a:solidFill>
                  <a:schemeClr val="bg1"/>
                </a:solidFill>
              </a:rPr>
              <a:t>: occupational exposure, stigma and societal distrust, physical inaccessibility, communication barriers, financial inaccessibility</a:t>
            </a:r>
            <a:endParaRPr lang="en-PH" sz="3200" dirty="0">
              <a:solidFill>
                <a:schemeClr val="bg1"/>
              </a:solidFill>
            </a:endParaRPr>
          </a:p>
        </p:txBody>
      </p:sp>
    </p:spTree>
    <p:extLst>
      <p:ext uri="{BB962C8B-B14F-4D97-AF65-F5344CB8AC3E}">
        <p14:creationId xmlns:p14="http://schemas.microsoft.com/office/powerpoint/2010/main" val="2050786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8611-738F-A288-D10F-FA4745698E96}"/>
              </a:ext>
            </a:extLst>
          </p:cNvPr>
          <p:cNvSpPr>
            <a:spLocks noGrp="1"/>
          </p:cNvSpPr>
          <p:nvPr>
            <p:ph type="title"/>
          </p:nvPr>
        </p:nvSpPr>
        <p:spPr>
          <a:xfrm>
            <a:off x="0" y="365125"/>
            <a:ext cx="12192000" cy="1325563"/>
          </a:xfrm>
          <a:solidFill>
            <a:srgbClr val="339966"/>
          </a:solidFill>
        </p:spPr>
        <p:txBody>
          <a:bodyPr>
            <a:normAutofit/>
          </a:bodyPr>
          <a:lstStyle/>
          <a:p>
            <a:pPr algn="ctr"/>
            <a:r>
              <a:rPr lang="en-PH" sz="3600" dirty="0">
                <a:solidFill>
                  <a:schemeClr val="bg1"/>
                </a:solidFill>
              </a:rPr>
              <a:t>Effects of the COVID-19 Pandemic on TB and Support Services</a:t>
            </a:r>
          </a:p>
        </p:txBody>
      </p:sp>
      <p:sp>
        <p:nvSpPr>
          <p:cNvPr id="5" name="Content Placeholder 4">
            <a:extLst>
              <a:ext uri="{FF2B5EF4-FFF2-40B4-BE49-F238E27FC236}">
                <a16:creationId xmlns:a16="http://schemas.microsoft.com/office/drawing/2014/main" id="{46E7BAD7-CDFC-746D-C90E-8733F0B0C92C}"/>
              </a:ext>
            </a:extLst>
          </p:cNvPr>
          <p:cNvSpPr>
            <a:spLocks noGrp="1"/>
          </p:cNvSpPr>
          <p:nvPr>
            <p:ph idx="1"/>
          </p:nvPr>
        </p:nvSpPr>
        <p:spPr>
          <a:xfrm>
            <a:off x="838200" y="2266545"/>
            <a:ext cx="10515600" cy="3910418"/>
          </a:xfrm>
          <a:solidFill>
            <a:srgbClr val="339966"/>
          </a:solidFill>
        </p:spPr>
        <p:txBody>
          <a:bodyPr/>
          <a:lstStyle/>
          <a:p>
            <a:r>
              <a:rPr lang="en-PH" dirty="0">
                <a:solidFill>
                  <a:schemeClr val="bg1"/>
                </a:solidFill>
              </a:rPr>
              <a:t>Disruptions in the delivery of services and administration of programs</a:t>
            </a:r>
          </a:p>
          <a:p>
            <a:pPr lvl="1"/>
            <a:r>
              <a:rPr lang="en-PH" dirty="0">
                <a:solidFill>
                  <a:schemeClr val="bg1"/>
                </a:solidFill>
              </a:rPr>
              <a:t>due to travel restrictions </a:t>
            </a:r>
          </a:p>
          <a:p>
            <a:pPr lvl="1"/>
            <a:r>
              <a:rPr lang="en-PH" dirty="0">
                <a:solidFill>
                  <a:schemeClr val="bg1"/>
                </a:solidFill>
              </a:rPr>
              <a:t>Interrupted supply chains</a:t>
            </a:r>
          </a:p>
          <a:p>
            <a:r>
              <a:rPr lang="en-PH" dirty="0">
                <a:solidFill>
                  <a:schemeClr val="bg1"/>
                </a:solidFill>
              </a:rPr>
              <a:t>Avoiding consultation due to fear of implications of being identified as a COVID-19 suspect</a:t>
            </a:r>
          </a:p>
          <a:p>
            <a:r>
              <a:rPr lang="en-PH" dirty="0">
                <a:solidFill>
                  <a:schemeClr val="bg1"/>
                </a:solidFill>
              </a:rPr>
              <a:t>Poor utilization of preventive services due to misconceptions about diseases and health products</a:t>
            </a:r>
          </a:p>
        </p:txBody>
      </p:sp>
    </p:spTree>
    <p:extLst>
      <p:ext uri="{BB962C8B-B14F-4D97-AF65-F5344CB8AC3E}">
        <p14:creationId xmlns:p14="http://schemas.microsoft.com/office/powerpoint/2010/main" val="1747681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TotalTime>
  <Words>1185</Words>
  <Application>Microsoft Office PowerPoint</Application>
  <PresentationFormat>Widescreen</PresentationFormat>
  <Paragraphs>146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Overview of the CELG’s  Manuscript on Strategies and Actions for Strengthening Last Mile Population  Engagement in Health and Pandemic Governance  </vt:lpstr>
      <vt:lpstr>CELG Target Last Mile Populations</vt:lpstr>
      <vt:lpstr>Community Engagement in Leadership in Pandemic Governance Knowledge Hub</vt:lpstr>
      <vt:lpstr>Purpose of the Manuscript: Sharing Lessons</vt:lpstr>
      <vt:lpstr>Outline of the Proposed Manuscript</vt:lpstr>
      <vt:lpstr>Outline of the Proposed Manuscript</vt:lpstr>
      <vt:lpstr>PowerPoint Presentation</vt:lpstr>
      <vt:lpstr>Common Vulnerabilities among TB LMP</vt:lpstr>
      <vt:lpstr>Effects of the COVID-19 Pandemic on TB and Support Services</vt:lpstr>
      <vt:lpstr>A chain is only as strong as its weakest link.</vt:lpstr>
      <vt:lpstr>Outline of the Proposed Manuscript</vt:lpstr>
      <vt:lpstr>Outline of the Proposed Manuscript</vt:lpstr>
      <vt:lpstr>Outline of the Proposed Manuscript</vt:lpstr>
      <vt:lpstr>Outline of the Proposed Manuscript</vt:lpstr>
      <vt:lpstr>Outline of the Proposed Manuscript</vt:lpstr>
      <vt:lpstr>Outline of the Proposed Manuscript</vt:lpstr>
      <vt:lpstr>Outline of the Proposed Manuscript</vt:lpstr>
      <vt:lpstr>Outline of the Proposed Manuscript</vt:lpstr>
      <vt:lpstr>Outline of the Proposed Manuscript</vt:lpstr>
      <vt:lpstr>Outline of the Proposed Manuscript</vt:lpstr>
      <vt:lpstr>Outline of the Proposed Manuscript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CELG 6th Webinar</dc:title>
  <dc:creator>Jeremiah Carlo Alejo</dc:creator>
  <cp:lastModifiedBy>Jeremiah Carlo Alejo</cp:lastModifiedBy>
  <cp:revision>4</cp:revision>
  <dcterms:created xsi:type="dcterms:W3CDTF">2024-03-26T08:34:35Z</dcterms:created>
  <dcterms:modified xsi:type="dcterms:W3CDTF">2024-04-09T05:52:45Z</dcterms:modified>
</cp:coreProperties>
</file>