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9"/>
  </p:notesMasterIdLst>
  <p:sldIdLst>
    <p:sldId id="284" r:id="rId2"/>
    <p:sldId id="401" r:id="rId3"/>
    <p:sldId id="412" r:id="rId4"/>
    <p:sldId id="404" r:id="rId5"/>
    <p:sldId id="418" r:id="rId6"/>
    <p:sldId id="419" r:id="rId7"/>
    <p:sldId id="420" r:id="rId8"/>
    <p:sldId id="431" r:id="rId9"/>
    <p:sldId id="423" r:id="rId10"/>
    <p:sldId id="430" r:id="rId11"/>
    <p:sldId id="424" r:id="rId12"/>
    <p:sldId id="432" r:id="rId13"/>
    <p:sldId id="435" r:id="rId14"/>
    <p:sldId id="433" r:id="rId15"/>
    <p:sldId id="434" r:id="rId16"/>
    <p:sldId id="429" r:id="rId17"/>
    <p:sldId id="278"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9D9A3"/>
    <a:srgbClr val="3ED4C0"/>
    <a:srgbClr val="64B4DD"/>
    <a:srgbClr val="505050"/>
    <a:srgbClr val="909090"/>
    <a:srgbClr val="C5E0B3"/>
    <a:srgbClr val="7AB0DF"/>
    <a:srgbClr val="E9E9E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798" autoAdjust="0"/>
    <p:restoredTop sz="90020" autoAdjust="0"/>
  </p:normalViewPr>
  <p:slideViewPr>
    <p:cSldViewPr snapToGrid="0" snapToObjects="1">
      <p:cViewPr>
        <p:scale>
          <a:sx n="50" d="100"/>
          <a:sy n="50" d="100"/>
        </p:scale>
        <p:origin x="1488" y="6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E2F8611-587C-4CF3-A6CD-E296B3D61B48}" type="datetimeFigureOut">
              <a:rPr lang="en-US" smtClean="0"/>
              <a:t>4/4/2024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487267D-8727-4E10-8183-B7ED75747569}" type="slidenum">
              <a:rPr lang="en-US" smtClean="0"/>
              <a:t>‹#›</a:t>
            </a:fld>
            <a:endParaRPr lang="en-US"/>
          </a:p>
        </p:txBody>
      </p:sp>
    </p:spTree>
    <p:extLst>
      <p:ext uri="{BB962C8B-B14F-4D97-AF65-F5344CB8AC3E}">
        <p14:creationId xmlns:p14="http://schemas.microsoft.com/office/powerpoint/2010/main" val="14393171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dirty="0"/>
              <a:t>To strengthen and support the identified LMP (TODA), CELG Philippines has partnered with the City Health Department of Quezon City, Tricycle Regulation Division, Quezon City TODA Federation, </a:t>
            </a:r>
            <a:r>
              <a:rPr lang="en-US" sz="1200" dirty="0" err="1"/>
              <a:t>Culion</a:t>
            </a:r>
            <a:r>
              <a:rPr lang="en-US" sz="1200" dirty="0"/>
              <a:t> Foundation, Inc., Innovations for Community Health, Inc. (ICH), FHI 360, and Breathe Free PH and TB Health Education and Livelihood Support (TB HEALS) Community, Inc. The last two are community-based organizations working on TB elimination and are members of the Philippine Alliance to Stop TB (PASTB), a network of CSOs/CBOs, NGOs, and stakeholders working on TB.</a:t>
            </a:r>
          </a:p>
          <a:p>
            <a:pPr marL="0" indent="0">
              <a:buNone/>
            </a:pPr>
            <a:r>
              <a:rPr lang="en-US" sz="1200" dirty="0"/>
              <a:t>The partnership established with the above-mentioned organizations has increased the likelihood of engagement of the group in Pandemic Preparedness and Response (PPR). Their participation in the activities has boosted the morale of the TODA participants, as evidenced by the increased number of TODA community members participating in activities for CELG – from surveys, FGDs, Pre-validation, and planning workshops to the TODA Peer Educators’ Training of Trainers.</a:t>
            </a:r>
          </a:p>
          <a:p>
            <a:endParaRPr lang="en-PH" dirty="0"/>
          </a:p>
        </p:txBody>
      </p:sp>
      <p:sp>
        <p:nvSpPr>
          <p:cNvPr id="4" name="Slide Number Placeholder 3"/>
          <p:cNvSpPr>
            <a:spLocks noGrp="1"/>
          </p:cNvSpPr>
          <p:nvPr>
            <p:ph type="sldNum" sz="quarter" idx="5"/>
          </p:nvPr>
        </p:nvSpPr>
        <p:spPr/>
        <p:txBody>
          <a:bodyPr/>
          <a:lstStyle/>
          <a:p>
            <a:fld id="{0487267D-8727-4E10-8183-B7ED75747569}" type="slidenum">
              <a:rPr lang="en-US" smtClean="0"/>
              <a:t>3</a:t>
            </a:fld>
            <a:endParaRPr lang="en-US"/>
          </a:p>
        </p:txBody>
      </p:sp>
    </p:spTree>
    <p:extLst>
      <p:ext uri="{BB962C8B-B14F-4D97-AF65-F5344CB8AC3E}">
        <p14:creationId xmlns:p14="http://schemas.microsoft.com/office/powerpoint/2010/main" val="32890480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18 TODA members from 9 TODA groups participated in the Focus Group Discussion (FGD) held on October 14, 2023.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Only two members of the TODA showed up for the Pre-validation FGD, even though they were invited to participate. </a:t>
            </a:r>
          </a:p>
          <a:p>
            <a:endParaRPr lang="en-PH" dirty="0"/>
          </a:p>
        </p:txBody>
      </p:sp>
      <p:sp>
        <p:nvSpPr>
          <p:cNvPr id="4" name="Slide Number Placeholder 3"/>
          <p:cNvSpPr>
            <a:spLocks noGrp="1"/>
          </p:cNvSpPr>
          <p:nvPr>
            <p:ph type="sldNum" sz="quarter" idx="5"/>
          </p:nvPr>
        </p:nvSpPr>
        <p:spPr/>
        <p:txBody>
          <a:bodyPr/>
          <a:lstStyle/>
          <a:p>
            <a:fld id="{0487267D-8727-4E10-8183-B7ED75747569}" type="slidenum">
              <a:rPr lang="en-US" smtClean="0"/>
              <a:t>4</a:t>
            </a:fld>
            <a:endParaRPr lang="en-US"/>
          </a:p>
        </p:txBody>
      </p:sp>
    </p:spTree>
    <p:extLst>
      <p:ext uri="{BB962C8B-B14F-4D97-AF65-F5344CB8AC3E}">
        <p14:creationId xmlns:p14="http://schemas.microsoft.com/office/powerpoint/2010/main" val="15097851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PH" dirty="0"/>
              <a:t>Each of the TODA trained are targeting 20 other TODA members to share their knowledge. With 50 target TODA peer educators, we are expecting around 1000 TODA members to be reached. </a:t>
            </a:r>
          </a:p>
        </p:txBody>
      </p:sp>
      <p:sp>
        <p:nvSpPr>
          <p:cNvPr id="4" name="Slide Number Placeholder 3"/>
          <p:cNvSpPr>
            <a:spLocks noGrp="1"/>
          </p:cNvSpPr>
          <p:nvPr>
            <p:ph type="sldNum" sz="quarter" idx="5"/>
          </p:nvPr>
        </p:nvSpPr>
        <p:spPr/>
        <p:txBody>
          <a:bodyPr/>
          <a:lstStyle/>
          <a:p>
            <a:fld id="{0487267D-8727-4E10-8183-B7ED75747569}" type="slidenum">
              <a:rPr lang="en-US" smtClean="0"/>
              <a:t>11</a:t>
            </a:fld>
            <a:endParaRPr lang="en-US"/>
          </a:p>
        </p:txBody>
      </p:sp>
    </p:spTree>
    <p:extLst>
      <p:ext uri="{BB962C8B-B14F-4D97-AF65-F5344CB8AC3E}">
        <p14:creationId xmlns:p14="http://schemas.microsoft.com/office/powerpoint/2010/main" val="738596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H" dirty="0"/>
          </a:p>
        </p:txBody>
      </p:sp>
      <p:sp>
        <p:nvSpPr>
          <p:cNvPr id="4" name="Slide Number Placeholder 3"/>
          <p:cNvSpPr>
            <a:spLocks noGrp="1"/>
          </p:cNvSpPr>
          <p:nvPr>
            <p:ph type="sldNum" sz="quarter" idx="5"/>
          </p:nvPr>
        </p:nvSpPr>
        <p:spPr/>
        <p:txBody>
          <a:bodyPr/>
          <a:lstStyle/>
          <a:p>
            <a:fld id="{0487267D-8727-4E10-8183-B7ED75747569}" type="slidenum">
              <a:rPr lang="en-US" smtClean="0"/>
              <a:t>13</a:t>
            </a:fld>
            <a:endParaRPr lang="en-US"/>
          </a:p>
        </p:txBody>
      </p:sp>
    </p:spTree>
    <p:extLst>
      <p:ext uri="{BB962C8B-B14F-4D97-AF65-F5344CB8AC3E}">
        <p14:creationId xmlns:p14="http://schemas.microsoft.com/office/powerpoint/2010/main" val="76702753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4AD6AF-C13D-4F47-9593-1F351D113A69}"/>
              </a:ext>
            </a:extLst>
          </p:cNvPr>
          <p:cNvSpPr>
            <a:spLocks noGrp="1"/>
          </p:cNvSpPr>
          <p:nvPr>
            <p:ph type="ctrTitle"/>
          </p:nvPr>
        </p:nvSpPr>
        <p:spPr>
          <a:xfrm>
            <a:off x="423863" y="827087"/>
            <a:ext cx="7062787" cy="2944813"/>
          </a:xfrm>
        </p:spPr>
        <p:txBody>
          <a:bodyPr anchor="b"/>
          <a:lstStyle>
            <a:lvl1pPr algn="r">
              <a:defRPr sz="6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4D8406D2-0C57-1242-8FD4-1910625432BB}"/>
              </a:ext>
            </a:extLst>
          </p:cNvPr>
          <p:cNvSpPr>
            <a:spLocks noGrp="1"/>
          </p:cNvSpPr>
          <p:nvPr>
            <p:ph type="subTitle" idx="1"/>
          </p:nvPr>
        </p:nvSpPr>
        <p:spPr>
          <a:xfrm>
            <a:off x="423863" y="3946526"/>
            <a:ext cx="7062787" cy="1655762"/>
          </a:xfrm>
        </p:spPr>
        <p:txBody>
          <a:bodyPr/>
          <a:lstStyle>
            <a:lvl1pPr marL="0" indent="0" algn="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1683235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C3A012-59DA-0F46-90E9-1312206DB61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653BAF4-BF47-0045-9F7E-96DE16AAF81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4927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68937F-92A0-6D41-9F8A-7165E3BE9549}"/>
              </a:ext>
            </a:extLst>
          </p:cNvPr>
          <p:cNvSpPr>
            <a:spLocks noGrp="1"/>
          </p:cNvSpPr>
          <p:nvPr>
            <p:ph type="title"/>
          </p:nvPr>
        </p:nvSpPr>
        <p:spPr>
          <a:xfrm>
            <a:off x="838200" y="1774824"/>
            <a:ext cx="10515600" cy="2225676"/>
          </a:xfrm>
        </p:spPr>
        <p:txBody>
          <a:bodyPr/>
          <a:lstStyle>
            <a:lvl1pPr algn="ctr">
              <a:defRPr/>
            </a:lvl1pPr>
          </a:lstStyle>
          <a:p>
            <a:r>
              <a:rPr lang="en-US"/>
              <a:t>Click to edit Master title style</a:t>
            </a:r>
          </a:p>
        </p:txBody>
      </p:sp>
    </p:spTree>
    <p:extLst>
      <p:ext uri="{BB962C8B-B14F-4D97-AF65-F5344CB8AC3E}">
        <p14:creationId xmlns:p14="http://schemas.microsoft.com/office/powerpoint/2010/main" val="1617231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hoto and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9EA4EA-5CB9-7A45-B824-0BCE2A949CB1}"/>
              </a:ext>
            </a:extLst>
          </p:cNvPr>
          <p:cNvSpPr>
            <a:spLocks noGrp="1"/>
          </p:cNvSpPr>
          <p:nvPr>
            <p:ph type="title"/>
          </p:nvPr>
        </p:nvSpPr>
        <p:spPr>
          <a:xfrm>
            <a:off x="409576" y="392112"/>
            <a:ext cx="6334125" cy="1396496"/>
          </a:xfrm>
        </p:spPr>
        <p:txBody>
          <a:bodyPr/>
          <a:lstStyle/>
          <a:p>
            <a:r>
              <a:rPr lang="en-US"/>
              <a:t>Click to edit Master title style</a:t>
            </a:r>
            <a:endParaRPr lang="en-US" dirty="0"/>
          </a:p>
        </p:txBody>
      </p:sp>
      <p:sp>
        <p:nvSpPr>
          <p:cNvPr id="9" name="Text Placeholder 8">
            <a:extLst>
              <a:ext uri="{FF2B5EF4-FFF2-40B4-BE49-F238E27FC236}">
                <a16:creationId xmlns:a16="http://schemas.microsoft.com/office/drawing/2014/main" id="{95088CE0-B32A-F742-9214-9CAA1D3843DE}"/>
              </a:ext>
            </a:extLst>
          </p:cNvPr>
          <p:cNvSpPr>
            <a:spLocks noGrp="1"/>
          </p:cNvSpPr>
          <p:nvPr>
            <p:ph type="body" sz="quarter" idx="13"/>
          </p:nvPr>
        </p:nvSpPr>
        <p:spPr>
          <a:xfrm>
            <a:off x="409576" y="2022476"/>
            <a:ext cx="6334125" cy="45005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Picture Placeholder 10">
            <a:extLst>
              <a:ext uri="{FF2B5EF4-FFF2-40B4-BE49-F238E27FC236}">
                <a16:creationId xmlns:a16="http://schemas.microsoft.com/office/drawing/2014/main" id="{DC906D60-D261-F040-B0EC-94650269B068}"/>
              </a:ext>
            </a:extLst>
          </p:cNvPr>
          <p:cNvSpPr>
            <a:spLocks noGrp="1"/>
          </p:cNvSpPr>
          <p:nvPr>
            <p:ph type="pic" sz="quarter" idx="14"/>
          </p:nvPr>
        </p:nvSpPr>
        <p:spPr>
          <a:xfrm>
            <a:off x="7943850" y="392113"/>
            <a:ext cx="4086225" cy="6130925"/>
          </a:xfrm>
        </p:spPr>
        <p:txBody>
          <a:bodyPr/>
          <a:lstStyle/>
          <a:p>
            <a:r>
              <a:rPr lang="en-US"/>
              <a:t>Click icon to add picture</a:t>
            </a:r>
          </a:p>
        </p:txBody>
      </p:sp>
    </p:spTree>
    <p:extLst>
      <p:ext uri="{BB962C8B-B14F-4D97-AF65-F5344CB8AC3E}">
        <p14:creationId xmlns:p14="http://schemas.microsoft.com/office/powerpoint/2010/main" val="5825230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Comparis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A850F-6707-CE4F-81E8-EA01837401B8}"/>
              </a:ext>
            </a:extLst>
          </p:cNvPr>
          <p:cNvSpPr>
            <a:spLocks noGrp="1"/>
          </p:cNvSpPr>
          <p:nvPr>
            <p:ph type="title"/>
          </p:nvPr>
        </p:nvSpPr>
        <p:spPr>
          <a:xfrm>
            <a:off x="839788" y="822325"/>
            <a:ext cx="10515600" cy="1325563"/>
          </a:xfrm>
        </p:spPr>
        <p:txBody>
          <a:bodyPr/>
          <a:lstStyle/>
          <a:p>
            <a:r>
              <a:rPr lang="en-US"/>
              <a:t>Click to edit Master title style</a:t>
            </a:r>
          </a:p>
        </p:txBody>
      </p:sp>
      <p:sp>
        <p:nvSpPr>
          <p:cNvPr id="4" name="Content Placeholder 3">
            <a:extLst>
              <a:ext uri="{FF2B5EF4-FFF2-40B4-BE49-F238E27FC236}">
                <a16:creationId xmlns:a16="http://schemas.microsoft.com/office/drawing/2014/main" id="{328FC757-F69E-5040-9BAA-90C73D182CC4}"/>
              </a:ext>
            </a:extLst>
          </p:cNvPr>
          <p:cNvSpPr>
            <a:spLocks noGrp="1"/>
          </p:cNvSpPr>
          <p:nvPr>
            <p:ph sz="half" idx="2"/>
          </p:nvPr>
        </p:nvSpPr>
        <p:spPr>
          <a:xfrm>
            <a:off x="839788" y="2351087"/>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5FE94010-1D2B-F94E-8149-02BF0E9BBC42}"/>
              </a:ext>
            </a:extLst>
          </p:cNvPr>
          <p:cNvSpPr>
            <a:spLocks noGrp="1"/>
          </p:cNvSpPr>
          <p:nvPr>
            <p:ph sz="quarter" idx="4"/>
          </p:nvPr>
        </p:nvSpPr>
        <p:spPr>
          <a:xfrm>
            <a:off x="6172200" y="2351087"/>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76831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Gra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77478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Gre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794332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17134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E67B5E1-2876-004E-9882-64783F4702D6}"/>
              </a:ext>
            </a:extLst>
          </p:cNvPr>
          <p:cNvSpPr>
            <a:spLocks noGrp="1"/>
          </p:cNvSpPr>
          <p:nvPr>
            <p:ph type="title"/>
          </p:nvPr>
        </p:nvSpPr>
        <p:spPr>
          <a:xfrm>
            <a:off x="1438275" y="32226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AFB51CB-0066-1B4A-B66A-0718B0DDEFA5}"/>
              </a:ext>
            </a:extLst>
          </p:cNvPr>
          <p:cNvSpPr>
            <a:spLocks noGrp="1"/>
          </p:cNvSpPr>
          <p:nvPr>
            <p:ph type="body" idx="1"/>
          </p:nvPr>
        </p:nvSpPr>
        <p:spPr>
          <a:xfrm>
            <a:off x="1438275" y="1782763"/>
            <a:ext cx="10515600" cy="475297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762069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4" r:id="rId3"/>
    <p:sldLayoutId id="2147483652" r:id="rId4"/>
    <p:sldLayoutId id="2147483653" r:id="rId5"/>
    <p:sldLayoutId id="2147483655" r:id="rId6"/>
    <p:sldLayoutId id="2147483656" r:id="rId7"/>
    <p:sldLayoutId id="2147483657"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31.jpeg"/></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36.jpeg"/><Relationship Id="rId4" Type="http://schemas.openxmlformats.org/officeDocument/2006/relationships/image" Target="../media/image35.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16.jpg"/><Relationship Id="rId5" Type="http://schemas.openxmlformats.org/officeDocument/2006/relationships/image" Target="../media/image15.jpg"/><Relationship Id="rId4" Type="http://schemas.openxmlformats.org/officeDocument/2006/relationships/image" Target="../media/image14.jpg"/></Relationships>
</file>

<file path=ppt/slides/_rels/slide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7.png"/><Relationship Id="rId1" Type="http://schemas.openxmlformats.org/officeDocument/2006/relationships/slideLayout" Target="../slideLayouts/slideLayout5.xml"/><Relationship Id="rId5" Type="http://schemas.openxmlformats.org/officeDocument/2006/relationships/image" Target="../media/image19.jpeg"/><Relationship Id="rId4" Type="http://schemas.openxmlformats.org/officeDocument/2006/relationships/image" Target="../media/image18.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5.xml"/><Relationship Id="rId5" Type="http://schemas.openxmlformats.org/officeDocument/2006/relationships/image" Target="../media/image23.jpg"/><Relationship Id="rId4" Type="http://schemas.openxmlformats.org/officeDocument/2006/relationships/image" Target="../media/image22.jpg"/></Relationships>
</file>

<file path=ppt/slides/_rels/slide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eg"/><Relationship Id="rId1" Type="http://schemas.openxmlformats.org/officeDocument/2006/relationships/slideLayout" Target="../slideLayouts/slideLayout5.xml"/><Relationship Id="rId5" Type="http://schemas.openxmlformats.org/officeDocument/2006/relationships/image" Target="../media/image27.jpeg"/><Relationship Id="rId4" Type="http://schemas.openxmlformats.org/officeDocument/2006/relationships/image" Target="../media/image26.jpg"/></Relationships>
</file>

<file path=ppt/slides/_rels/slide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7328D02-F045-4E9D-8517-D0E383384739}"/>
              </a:ext>
            </a:extLst>
          </p:cNvPr>
          <p:cNvPicPr>
            <a:picLocks noChangeAspect="1"/>
          </p:cNvPicPr>
          <p:nvPr/>
        </p:nvPicPr>
        <p:blipFill>
          <a:blip r:embed="rId2"/>
          <a:stretch>
            <a:fillRect/>
          </a:stretch>
        </p:blipFill>
        <p:spPr>
          <a:xfrm>
            <a:off x="3799002" y="5776914"/>
            <a:ext cx="1725780" cy="871408"/>
          </a:xfrm>
          <a:prstGeom prst="rect">
            <a:avLst/>
          </a:prstGeom>
        </p:spPr>
      </p:pic>
      <p:sp>
        <p:nvSpPr>
          <p:cNvPr id="6" name="Rectangle 5">
            <a:extLst>
              <a:ext uri="{FF2B5EF4-FFF2-40B4-BE49-F238E27FC236}">
                <a16:creationId xmlns:a16="http://schemas.microsoft.com/office/drawing/2014/main" id="{4F86FB60-C18D-4064-82A2-AD559F3809A9}"/>
              </a:ext>
            </a:extLst>
          </p:cNvPr>
          <p:cNvSpPr/>
          <p:nvPr/>
        </p:nvSpPr>
        <p:spPr>
          <a:xfrm>
            <a:off x="650450" y="5710926"/>
            <a:ext cx="5297864" cy="871408"/>
          </a:xfrm>
          <a:prstGeom prst="rect">
            <a:avLst/>
          </a:prstGeom>
          <a:solidFill>
            <a:srgbClr val="E9E9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479EF989-9FBC-4DF7-9AB9-76B141B8D3C0}"/>
              </a:ext>
            </a:extLst>
          </p:cNvPr>
          <p:cNvPicPr>
            <a:picLocks noChangeAspect="1"/>
          </p:cNvPicPr>
          <p:nvPr/>
        </p:nvPicPr>
        <p:blipFill rotWithShape="1">
          <a:blip r:embed="rId3"/>
          <a:srcRect t="80032"/>
          <a:stretch/>
        </p:blipFill>
        <p:spPr>
          <a:xfrm>
            <a:off x="962582" y="5242908"/>
            <a:ext cx="7398619" cy="1477328"/>
          </a:xfrm>
          <a:prstGeom prst="rect">
            <a:avLst/>
          </a:prstGeom>
          <a:noFill/>
        </p:spPr>
      </p:pic>
      <p:sp>
        <p:nvSpPr>
          <p:cNvPr id="3" name="TextBox 2">
            <a:extLst>
              <a:ext uri="{FF2B5EF4-FFF2-40B4-BE49-F238E27FC236}">
                <a16:creationId xmlns:a16="http://schemas.microsoft.com/office/drawing/2014/main" id="{838D2C64-E5B5-58E6-028E-5D9E08D46051}"/>
              </a:ext>
            </a:extLst>
          </p:cNvPr>
          <p:cNvSpPr txBox="1"/>
          <p:nvPr/>
        </p:nvSpPr>
        <p:spPr>
          <a:xfrm>
            <a:off x="819150" y="1397379"/>
            <a:ext cx="7302500" cy="3447098"/>
          </a:xfrm>
          <a:prstGeom prst="rect">
            <a:avLst/>
          </a:prstGeom>
          <a:noFill/>
        </p:spPr>
        <p:txBody>
          <a:bodyPr wrap="square">
            <a:spAutoFit/>
          </a:bodyPr>
          <a:lstStyle/>
          <a:p>
            <a:pPr algn="ctr"/>
            <a:r>
              <a:rPr lang="en-US" sz="3200" b="1" dirty="0">
                <a:solidFill>
                  <a:srgbClr val="64B4DD"/>
                </a:solidFill>
              </a:rPr>
              <a:t>Lessons in Capacity Building and Engaging the Tricycle Operators and Drivers' Association (TODA) as a </a:t>
            </a:r>
          </a:p>
          <a:p>
            <a:pPr algn="ctr"/>
            <a:r>
              <a:rPr lang="en-US" sz="3200" b="1" dirty="0">
                <a:solidFill>
                  <a:srgbClr val="64B4DD"/>
                </a:solidFill>
              </a:rPr>
              <a:t>Last Mile Population (LMP)</a:t>
            </a:r>
            <a:br>
              <a:rPr lang="en-US" sz="2500" dirty="0">
                <a:solidFill>
                  <a:srgbClr val="64B4DD"/>
                </a:solidFill>
              </a:rPr>
            </a:br>
            <a:br>
              <a:rPr lang="en-PH" sz="2500" dirty="0">
                <a:solidFill>
                  <a:srgbClr val="64B4DD"/>
                </a:solidFill>
              </a:rPr>
            </a:br>
            <a:r>
              <a:rPr lang="en-PH" sz="4000" b="1" dirty="0">
                <a:solidFill>
                  <a:srgbClr val="3ED4C0"/>
                </a:solidFill>
              </a:rPr>
              <a:t>Philippines</a:t>
            </a:r>
            <a:br>
              <a:rPr lang="en-PH" sz="2500" dirty="0">
                <a:solidFill>
                  <a:schemeClr val="accent5">
                    <a:lumMod val="75000"/>
                  </a:schemeClr>
                </a:solidFill>
              </a:rPr>
            </a:br>
            <a:endParaRPr lang="en-PH" sz="2500" dirty="0">
              <a:solidFill>
                <a:schemeClr val="accent5">
                  <a:lumMod val="75000"/>
                </a:schemeClr>
              </a:solidFill>
            </a:endParaRPr>
          </a:p>
        </p:txBody>
      </p:sp>
      <p:pic>
        <p:nvPicPr>
          <p:cNvPr id="9" name="Picture 8">
            <a:extLst>
              <a:ext uri="{FF2B5EF4-FFF2-40B4-BE49-F238E27FC236}">
                <a16:creationId xmlns:a16="http://schemas.microsoft.com/office/drawing/2014/main" id="{D3D32A18-47A0-90C2-0ED8-0644F64133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00212" y="4446046"/>
            <a:ext cx="3810008" cy="954026"/>
          </a:xfrm>
          <a:prstGeom prst="rect">
            <a:avLst/>
          </a:prstGeom>
        </p:spPr>
      </p:pic>
    </p:spTree>
    <p:extLst>
      <p:ext uri="{BB962C8B-B14F-4D97-AF65-F5344CB8AC3E}">
        <p14:creationId xmlns:p14="http://schemas.microsoft.com/office/powerpoint/2010/main" val="18560798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4C37D3-F0E4-487B-7F8E-35A60BFEB558}"/>
              </a:ext>
            </a:extLst>
          </p:cNvPr>
          <p:cNvSpPr>
            <a:spLocks noGrp="1"/>
          </p:cNvSpPr>
          <p:nvPr>
            <p:ph type="title"/>
          </p:nvPr>
        </p:nvSpPr>
        <p:spPr/>
        <p:txBody>
          <a:bodyPr/>
          <a:lstStyle/>
          <a:p>
            <a:r>
              <a:rPr lang="en-PH" dirty="0"/>
              <a:t>Objectives of the Capacity Building</a:t>
            </a:r>
          </a:p>
        </p:txBody>
      </p:sp>
      <p:sp>
        <p:nvSpPr>
          <p:cNvPr id="3" name="Content Placeholder 2">
            <a:extLst>
              <a:ext uri="{FF2B5EF4-FFF2-40B4-BE49-F238E27FC236}">
                <a16:creationId xmlns:a16="http://schemas.microsoft.com/office/drawing/2014/main" id="{8ED39DAB-7372-0FAE-0A95-503E015F4A02}"/>
              </a:ext>
            </a:extLst>
          </p:cNvPr>
          <p:cNvSpPr>
            <a:spLocks noGrp="1"/>
          </p:cNvSpPr>
          <p:nvPr>
            <p:ph idx="1"/>
          </p:nvPr>
        </p:nvSpPr>
        <p:spPr/>
        <p:txBody>
          <a:bodyPr/>
          <a:lstStyle/>
          <a:p>
            <a:r>
              <a:rPr lang="en-US" sz="2800" dirty="0"/>
              <a:t>Enhance the knowledge of the participants about </a:t>
            </a:r>
            <a:r>
              <a:rPr lang="en-US" sz="2800" b="0" i="0" u="none" strike="noStrike" dirty="0">
                <a:solidFill>
                  <a:srgbClr val="000000"/>
                </a:solidFill>
                <a:effectLst/>
                <a:latin typeface="Calibri" panose="020F0502020204030204" pitchFamily="34" charset="0"/>
              </a:rPr>
              <a:t>TB and COVID-19/Pandemics.</a:t>
            </a:r>
          </a:p>
          <a:p>
            <a:r>
              <a:rPr lang="en-US" sz="2800" dirty="0"/>
              <a:t>To empower the participants, and recognize their role in engaging in </a:t>
            </a:r>
            <a:r>
              <a:rPr lang="en-US" sz="2800" b="0" i="0" u="none" strike="noStrike" dirty="0">
                <a:solidFill>
                  <a:srgbClr val="000000"/>
                </a:solidFill>
                <a:effectLst/>
                <a:latin typeface="Calibri" panose="020F0502020204030204" pitchFamily="34" charset="0"/>
              </a:rPr>
              <a:t>TB and COVID-19/Pandemic </a:t>
            </a:r>
            <a:r>
              <a:rPr lang="en-US" sz="2800" dirty="0"/>
              <a:t>programs by providing them with the necessary skills and tools to facilitate their work as peer educators</a:t>
            </a:r>
          </a:p>
          <a:p>
            <a:r>
              <a:rPr lang="en-US" dirty="0"/>
              <a:t>To support </a:t>
            </a:r>
            <a:r>
              <a:rPr lang="en-US" sz="2800" dirty="0"/>
              <a:t> TODA Peer Educators in reaching their peers and share their knowledge on </a:t>
            </a:r>
            <a:r>
              <a:rPr lang="en-US" sz="2800" b="0" i="0" u="none" strike="noStrike" dirty="0">
                <a:solidFill>
                  <a:srgbClr val="000000"/>
                </a:solidFill>
                <a:effectLst/>
                <a:latin typeface="Calibri" panose="020F0502020204030204" pitchFamily="34" charset="0"/>
              </a:rPr>
              <a:t>TB and COVID-19/Pandemics.</a:t>
            </a:r>
          </a:p>
          <a:p>
            <a:endParaRPr lang="en-PH" dirty="0"/>
          </a:p>
        </p:txBody>
      </p:sp>
    </p:spTree>
    <p:extLst>
      <p:ext uri="{BB962C8B-B14F-4D97-AF65-F5344CB8AC3E}">
        <p14:creationId xmlns:p14="http://schemas.microsoft.com/office/powerpoint/2010/main" val="28874104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04AD0E-BD12-2C0A-1003-CB3298C93790}"/>
              </a:ext>
            </a:extLst>
          </p:cNvPr>
          <p:cNvSpPr>
            <a:spLocks noGrp="1"/>
          </p:cNvSpPr>
          <p:nvPr>
            <p:ph type="title"/>
          </p:nvPr>
        </p:nvSpPr>
        <p:spPr/>
        <p:txBody>
          <a:bodyPr/>
          <a:lstStyle/>
          <a:p>
            <a:pPr algn="ctr"/>
            <a:r>
              <a:rPr lang="en-PH" b="1" dirty="0"/>
              <a:t>Roll-out of information dissemination by TODA Peer Educators</a:t>
            </a:r>
          </a:p>
        </p:txBody>
      </p:sp>
      <p:pic>
        <p:nvPicPr>
          <p:cNvPr id="1026" name="Picture 2" descr="No description available.">
            <a:extLst>
              <a:ext uri="{FF2B5EF4-FFF2-40B4-BE49-F238E27FC236}">
                <a16:creationId xmlns:a16="http://schemas.microsoft.com/office/drawing/2014/main" id="{6B948EAF-6804-96E4-20ED-C23D6CD20CE6}"/>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962290" y="2351088"/>
            <a:ext cx="4912782" cy="368458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No description available.">
            <a:extLst>
              <a:ext uri="{FF2B5EF4-FFF2-40B4-BE49-F238E27FC236}">
                <a16:creationId xmlns:a16="http://schemas.microsoft.com/office/drawing/2014/main" id="{6F104377-4EF5-A60F-289C-B74C2B91A5C4}"/>
              </a:ext>
            </a:extLst>
          </p:cNvPr>
          <p:cNvPicPr>
            <a:picLocks noGrp="1" noChangeAspect="1" noChangeArrowheads="1"/>
          </p:cNvPicPr>
          <p:nvPr>
            <p:ph sz="quarter" idx="4"/>
          </p:nvPr>
        </p:nvPicPr>
        <p:blipFill>
          <a:blip r:embed="rId4">
            <a:extLst>
              <a:ext uri="{28A0092B-C50C-407E-A947-70E740481C1C}">
                <a14:useLocalDpi xmlns:a14="http://schemas.microsoft.com/office/drawing/2010/main" val="0"/>
              </a:ext>
            </a:extLst>
          </a:blip>
          <a:srcRect/>
          <a:stretch>
            <a:fillRect/>
          </a:stretch>
        </p:blipFill>
        <p:spPr bwMode="auto">
          <a:xfrm>
            <a:off x="6307403" y="2351088"/>
            <a:ext cx="4912782" cy="36845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34259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04AD0E-BD12-2C0A-1003-CB3298C93790}"/>
              </a:ext>
            </a:extLst>
          </p:cNvPr>
          <p:cNvSpPr>
            <a:spLocks noGrp="1"/>
          </p:cNvSpPr>
          <p:nvPr>
            <p:ph type="title"/>
          </p:nvPr>
        </p:nvSpPr>
        <p:spPr/>
        <p:txBody>
          <a:bodyPr/>
          <a:lstStyle/>
          <a:p>
            <a:pPr algn="ctr"/>
            <a:r>
              <a:rPr lang="en-PH" b="1" dirty="0"/>
              <a:t>Roll-out of information dissemination by TODA Peer Educators</a:t>
            </a:r>
          </a:p>
        </p:txBody>
      </p:sp>
      <p:pic>
        <p:nvPicPr>
          <p:cNvPr id="4" name="Content Placeholder 3">
            <a:extLst>
              <a:ext uri="{FF2B5EF4-FFF2-40B4-BE49-F238E27FC236}">
                <a16:creationId xmlns:a16="http://schemas.microsoft.com/office/drawing/2014/main" id="{675EEEEA-8C79-33E7-277F-A0CA209F2258}"/>
              </a:ext>
            </a:extLst>
          </p:cNvPr>
          <p:cNvPicPr>
            <a:picLocks noGrp="1" noChangeAspect="1"/>
          </p:cNvPicPr>
          <p:nvPr>
            <p:ph sz="half" idx="2"/>
          </p:nvPr>
        </p:nvPicPr>
        <p:blipFill>
          <a:blip r:embed="rId2"/>
          <a:stretch>
            <a:fillRect/>
          </a:stretch>
        </p:blipFill>
        <p:spPr>
          <a:xfrm>
            <a:off x="955775" y="2351088"/>
            <a:ext cx="4925813" cy="3684587"/>
          </a:xfrm>
          <a:prstGeom prst="rect">
            <a:avLst/>
          </a:prstGeom>
        </p:spPr>
      </p:pic>
      <p:sp>
        <p:nvSpPr>
          <p:cNvPr id="8" name="Content Placeholder 7">
            <a:extLst>
              <a:ext uri="{FF2B5EF4-FFF2-40B4-BE49-F238E27FC236}">
                <a16:creationId xmlns:a16="http://schemas.microsoft.com/office/drawing/2014/main" id="{F233D1CA-5C34-F310-D7C8-129D69252D81}"/>
              </a:ext>
            </a:extLst>
          </p:cNvPr>
          <p:cNvSpPr>
            <a:spLocks noGrp="1"/>
          </p:cNvSpPr>
          <p:nvPr>
            <p:ph sz="quarter" idx="4"/>
          </p:nvPr>
        </p:nvSpPr>
        <p:spPr/>
        <p:txBody>
          <a:bodyPr>
            <a:normAutofit/>
          </a:bodyPr>
          <a:lstStyle/>
          <a:p>
            <a:pPr marL="0" indent="0">
              <a:buNone/>
            </a:pPr>
            <a:endParaRPr lang="en-US" dirty="0"/>
          </a:p>
          <a:p>
            <a:endParaRPr lang="en-US" dirty="0"/>
          </a:p>
          <a:p>
            <a:endParaRPr lang="en-US" dirty="0"/>
          </a:p>
          <a:p>
            <a:endParaRPr lang="en-US" dirty="0"/>
          </a:p>
          <a:p>
            <a:pPr marL="0" indent="0">
              <a:buNone/>
            </a:pPr>
            <a:endParaRPr lang="en-US" dirty="0"/>
          </a:p>
          <a:p>
            <a:endParaRPr lang="en-PH" dirty="0"/>
          </a:p>
        </p:txBody>
      </p:sp>
      <p:pic>
        <p:nvPicPr>
          <p:cNvPr id="10" name="Picture 9">
            <a:extLst>
              <a:ext uri="{FF2B5EF4-FFF2-40B4-BE49-F238E27FC236}">
                <a16:creationId xmlns:a16="http://schemas.microsoft.com/office/drawing/2014/main" id="{DF92D0ED-004B-EADF-24BE-0FED955CBC3F}"/>
              </a:ext>
            </a:extLst>
          </p:cNvPr>
          <p:cNvPicPr>
            <a:picLocks noChangeAspect="1"/>
          </p:cNvPicPr>
          <p:nvPr/>
        </p:nvPicPr>
        <p:blipFill>
          <a:blip r:embed="rId3"/>
          <a:stretch>
            <a:fillRect/>
          </a:stretch>
        </p:blipFill>
        <p:spPr>
          <a:xfrm>
            <a:off x="6328101" y="2351087"/>
            <a:ext cx="2756131" cy="3684588"/>
          </a:xfrm>
          <a:prstGeom prst="rect">
            <a:avLst/>
          </a:prstGeom>
        </p:spPr>
      </p:pic>
      <p:sp>
        <p:nvSpPr>
          <p:cNvPr id="13" name="TextBox 12">
            <a:extLst>
              <a:ext uri="{FF2B5EF4-FFF2-40B4-BE49-F238E27FC236}">
                <a16:creationId xmlns:a16="http://schemas.microsoft.com/office/drawing/2014/main" id="{91A3A8DD-BA93-C7A9-E819-52C3D11B9C29}"/>
              </a:ext>
            </a:extLst>
          </p:cNvPr>
          <p:cNvSpPr txBox="1"/>
          <p:nvPr/>
        </p:nvSpPr>
        <p:spPr>
          <a:xfrm>
            <a:off x="9501809" y="2633870"/>
            <a:ext cx="2009480" cy="1200329"/>
          </a:xfrm>
          <a:prstGeom prst="rect">
            <a:avLst/>
          </a:prstGeom>
          <a:noFill/>
        </p:spPr>
        <p:txBody>
          <a:bodyPr wrap="square" rtlCol="0">
            <a:spAutoFit/>
          </a:bodyPr>
          <a:lstStyle/>
          <a:p>
            <a:r>
              <a:rPr lang="en-US" dirty="0"/>
              <a:t>TB-COVID-19 information posted on the terminal’s bulletin board</a:t>
            </a:r>
          </a:p>
        </p:txBody>
      </p:sp>
      <p:sp>
        <p:nvSpPr>
          <p:cNvPr id="3" name="Oval 2">
            <a:extLst>
              <a:ext uri="{FF2B5EF4-FFF2-40B4-BE49-F238E27FC236}">
                <a16:creationId xmlns:a16="http://schemas.microsoft.com/office/drawing/2014/main" id="{FD239997-F28C-59ED-D050-5569FB3372F4}"/>
              </a:ext>
            </a:extLst>
          </p:cNvPr>
          <p:cNvSpPr/>
          <p:nvPr/>
        </p:nvSpPr>
        <p:spPr>
          <a:xfrm>
            <a:off x="3236686" y="4499429"/>
            <a:ext cx="820259" cy="812800"/>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H"/>
          </a:p>
        </p:txBody>
      </p:sp>
    </p:spTree>
    <p:extLst>
      <p:ext uri="{BB962C8B-B14F-4D97-AF65-F5344CB8AC3E}">
        <p14:creationId xmlns:p14="http://schemas.microsoft.com/office/powerpoint/2010/main" val="6806927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3">
            <a:extLst>
              <a:ext uri="{FF2B5EF4-FFF2-40B4-BE49-F238E27FC236}">
                <a16:creationId xmlns:a16="http://schemas.microsoft.com/office/drawing/2014/main" id="{B714879C-5698-1BBE-08C8-E785552705EA}"/>
              </a:ext>
            </a:extLst>
          </p:cNvPr>
          <p:cNvSpPr txBox="1">
            <a:spLocks/>
          </p:cNvSpPr>
          <p:nvPr/>
        </p:nvSpPr>
        <p:spPr>
          <a:xfrm>
            <a:off x="614519" y="379050"/>
            <a:ext cx="10515600" cy="2225676"/>
          </a:xfrm>
          <a:prstGeom prst="rect">
            <a:avLst/>
          </a:prstGeom>
        </p:spPr>
        <p:txBody>
          <a:bodyPr vert="horz" lIns="91440" tIns="45720" rIns="91440" bIns="45720" rtlCol="0" anchor="ctr">
            <a:normAutofit fontScale="97500" lnSpcReduction="10000"/>
          </a:bodyPr>
          <a:lstStyle>
            <a:lvl1pPr algn="ctr"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en-PH" sz="5900" dirty="0">
                <a:effectLst>
                  <a:outerShdw blurRad="38100" dist="38100" dir="2700000" algn="tl">
                    <a:srgbClr val="000000">
                      <a:alpha val="43137"/>
                    </a:srgbClr>
                  </a:outerShdw>
                </a:effectLst>
              </a:rPr>
            </a:br>
            <a:r>
              <a:rPr lang="en-PH" sz="5900" dirty="0">
                <a:effectLst>
                  <a:outerShdw blurRad="38100" dist="38100" dir="2700000" algn="tl">
                    <a:srgbClr val="000000">
                      <a:alpha val="43137"/>
                    </a:srgbClr>
                  </a:outerShdw>
                </a:effectLst>
              </a:rPr>
              <a:t>Lessons Learned</a:t>
            </a:r>
            <a:br>
              <a:rPr lang="en-PH" dirty="0"/>
            </a:br>
            <a:endParaRPr lang="en-PH" dirty="0"/>
          </a:p>
        </p:txBody>
      </p:sp>
      <p:pic>
        <p:nvPicPr>
          <p:cNvPr id="5" name="Picture 4">
            <a:extLst>
              <a:ext uri="{FF2B5EF4-FFF2-40B4-BE49-F238E27FC236}">
                <a16:creationId xmlns:a16="http://schemas.microsoft.com/office/drawing/2014/main" id="{641E7467-E209-1B74-21C2-E0DB2048E85D}"/>
              </a:ext>
            </a:extLst>
          </p:cNvPr>
          <p:cNvPicPr>
            <a:picLocks noChangeAspect="1"/>
          </p:cNvPicPr>
          <p:nvPr/>
        </p:nvPicPr>
        <p:blipFill>
          <a:blip r:embed="rId3"/>
          <a:stretch>
            <a:fillRect/>
          </a:stretch>
        </p:blipFill>
        <p:spPr>
          <a:xfrm>
            <a:off x="7276042" y="2260132"/>
            <a:ext cx="3666067" cy="2749550"/>
          </a:xfrm>
          <a:prstGeom prst="rect">
            <a:avLst/>
          </a:prstGeom>
        </p:spPr>
      </p:pic>
      <p:pic>
        <p:nvPicPr>
          <p:cNvPr id="7" name="Picture 6">
            <a:extLst>
              <a:ext uri="{FF2B5EF4-FFF2-40B4-BE49-F238E27FC236}">
                <a16:creationId xmlns:a16="http://schemas.microsoft.com/office/drawing/2014/main" id="{938DF782-607A-6E62-8584-EC9FD334EEF8}"/>
              </a:ext>
            </a:extLst>
          </p:cNvPr>
          <p:cNvPicPr>
            <a:picLocks noChangeAspect="1"/>
          </p:cNvPicPr>
          <p:nvPr/>
        </p:nvPicPr>
        <p:blipFill rotWithShape="1">
          <a:blip r:embed="rId4"/>
          <a:srcRect b="9474"/>
          <a:stretch/>
        </p:blipFill>
        <p:spPr>
          <a:xfrm>
            <a:off x="1331984" y="2260132"/>
            <a:ext cx="2277991" cy="2749550"/>
          </a:xfrm>
          <a:prstGeom prst="rect">
            <a:avLst/>
          </a:prstGeom>
        </p:spPr>
      </p:pic>
      <p:pic>
        <p:nvPicPr>
          <p:cNvPr id="10" name="Picture 2" descr="No photo description available.">
            <a:extLst>
              <a:ext uri="{FF2B5EF4-FFF2-40B4-BE49-F238E27FC236}">
                <a16:creationId xmlns:a16="http://schemas.microsoft.com/office/drawing/2014/main" id="{3E2C96AF-64CA-203E-2E11-B5E7C205EEB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09975" y="2260132"/>
            <a:ext cx="3666067" cy="2749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68919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1D1FBB0-29BE-5388-09BF-63AA13A64CA2}"/>
              </a:ext>
            </a:extLst>
          </p:cNvPr>
          <p:cNvSpPr>
            <a:spLocks noGrp="1"/>
          </p:cNvSpPr>
          <p:nvPr>
            <p:ph idx="1"/>
          </p:nvPr>
        </p:nvSpPr>
        <p:spPr>
          <a:xfrm>
            <a:off x="1421433" y="439372"/>
            <a:ext cx="10515601" cy="5217256"/>
          </a:xfrm>
        </p:spPr>
        <p:txBody>
          <a:bodyPr>
            <a:normAutofit fontScale="25000" lnSpcReduction="20000"/>
          </a:bodyPr>
          <a:lstStyle/>
          <a:p>
            <a:pPr marL="0" indent="0">
              <a:buNone/>
            </a:pPr>
            <a:r>
              <a:rPr lang="en-US" sz="8000" b="1" dirty="0"/>
              <a:t>Locating LMPs</a:t>
            </a:r>
          </a:p>
          <a:p>
            <a:pPr lvl="1"/>
            <a:r>
              <a:rPr lang="en-US" sz="8000" dirty="0"/>
              <a:t>As daily wage earners, they are always busy and cannot find time to reply to messages or calls. </a:t>
            </a:r>
          </a:p>
          <a:p>
            <a:pPr lvl="1"/>
            <a:r>
              <a:rPr lang="en-US" sz="8000" dirty="0"/>
              <a:t>To gain their trust, consistent communication and reaching out are essential. Meeting them at their place of work, such as TODA terminals, significantly boosts their participation in the project.</a:t>
            </a:r>
          </a:p>
          <a:p>
            <a:pPr marL="457200" lvl="1" indent="0">
              <a:buNone/>
            </a:pPr>
            <a:endParaRPr lang="en-US" sz="8000" dirty="0"/>
          </a:p>
          <a:p>
            <a:pPr marL="0" indent="0">
              <a:buNone/>
            </a:pPr>
            <a:r>
              <a:rPr lang="en-US" sz="8000" b="1" dirty="0"/>
              <a:t>Mobilizing LMPs</a:t>
            </a:r>
          </a:p>
          <a:p>
            <a:pPr lvl="1"/>
            <a:r>
              <a:rPr lang="en-US" sz="8000" dirty="0"/>
              <a:t>It is difficult for TODA to participate in community or health-related activities due to them being daily wage earners.</a:t>
            </a:r>
          </a:p>
          <a:p>
            <a:pPr lvl="1"/>
            <a:r>
              <a:rPr lang="en-US" sz="8000" dirty="0"/>
              <a:t> From planning to the capacity-building activities, most of them have raised the importance of support or incentives such to ensure their smooth participation in similar programs.</a:t>
            </a:r>
          </a:p>
          <a:p>
            <a:pPr lvl="1"/>
            <a:r>
              <a:rPr lang="en-US" sz="8000" dirty="0"/>
              <a:t>The presence of representatives from the government sector, NGOs, and support group members of the Philippine Alliance to Stop TB helped boost the morale of the TODA groups. Their participation in the activities showed that they support improving the quality of life of the TODA community.</a:t>
            </a:r>
          </a:p>
          <a:p>
            <a:pPr lvl="1"/>
            <a:endParaRPr lang="en-US" sz="8000" dirty="0"/>
          </a:p>
          <a:p>
            <a:pPr marL="0" indent="0">
              <a:buNone/>
            </a:pPr>
            <a:r>
              <a:rPr lang="en-US" sz="8000" b="1" dirty="0"/>
              <a:t>Building their capacities</a:t>
            </a:r>
            <a:endParaRPr lang="en-US" sz="8000" dirty="0"/>
          </a:p>
          <a:p>
            <a:r>
              <a:rPr lang="en-US" sz="8000" dirty="0"/>
              <a:t>Members of the TODA community can become effective peer educators and leaders with proper training, suitable materials, sustainable support, and motivation.</a:t>
            </a:r>
          </a:p>
          <a:p>
            <a:r>
              <a:rPr lang="en-US" sz="8000" dirty="0"/>
              <a:t>Openly discussing TB-related stigma and discrimination has made some TB survivors become more open and speak about their experience. </a:t>
            </a:r>
          </a:p>
          <a:p>
            <a:endParaRPr lang="en-PH" dirty="0"/>
          </a:p>
        </p:txBody>
      </p:sp>
    </p:spTree>
    <p:extLst>
      <p:ext uri="{BB962C8B-B14F-4D97-AF65-F5344CB8AC3E}">
        <p14:creationId xmlns:p14="http://schemas.microsoft.com/office/powerpoint/2010/main" val="19299695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D00AF0-99BF-AEF4-4B1D-C76E16C22AD4}"/>
              </a:ext>
            </a:extLst>
          </p:cNvPr>
          <p:cNvSpPr>
            <a:spLocks noGrp="1"/>
          </p:cNvSpPr>
          <p:nvPr>
            <p:ph type="title"/>
          </p:nvPr>
        </p:nvSpPr>
        <p:spPr/>
        <p:txBody>
          <a:bodyPr/>
          <a:lstStyle/>
          <a:p>
            <a:r>
              <a:rPr lang="en-PH" b="1" dirty="0"/>
              <a:t>Recommendations</a:t>
            </a:r>
          </a:p>
        </p:txBody>
      </p:sp>
      <p:sp>
        <p:nvSpPr>
          <p:cNvPr id="3" name="Content Placeholder 2">
            <a:extLst>
              <a:ext uri="{FF2B5EF4-FFF2-40B4-BE49-F238E27FC236}">
                <a16:creationId xmlns:a16="http://schemas.microsoft.com/office/drawing/2014/main" id="{CED99AF7-B49D-C253-E8B0-ADA05E0F26CC}"/>
              </a:ext>
            </a:extLst>
          </p:cNvPr>
          <p:cNvSpPr>
            <a:spLocks noGrp="1"/>
          </p:cNvSpPr>
          <p:nvPr>
            <p:ph idx="1"/>
          </p:nvPr>
        </p:nvSpPr>
        <p:spPr>
          <a:xfrm>
            <a:off x="1619944" y="1680512"/>
            <a:ext cx="10515600" cy="4752974"/>
          </a:xfrm>
        </p:spPr>
        <p:txBody>
          <a:bodyPr>
            <a:normAutofit/>
          </a:bodyPr>
          <a:lstStyle/>
          <a:p>
            <a:r>
              <a:rPr lang="en-US" dirty="0"/>
              <a:t>When engaging with the TODA community, it is crucial to recognize their important role in the project and the response. In the same way, they have to know and be shown that they are the key players. </a:t>
            </a:r>
          </a:p>
          <a:p>
            <a:r>
              <a:rPr lang="en-US" dirty="0"/>
              <a:t>The project and its partners need to support TODA in achieving the vision of a well-engaged TODA community in decision-making platforms for health, TB, PPR, etc. This involves empowering the community to identify their needs, determine how to access those needs, and decide what kind of assistance is required and who and where to turn to for help.</a:t>
            </a:r>
          </a:p>
        </p:txBody>
      </p:sp>
    </p:spTree>
    <p:extLst>
      <p:ext uri="{BB962C8B-B14F-4D97-AF65-F5344CB8AC3E}">
        <p14:creationId xmlns:p14="http://schemas.microsoft.com/office/powerpoint/2010/main" val="33910812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AAC910-EBF4-8E32-0F92-78F068388BE2}"/>
              </a:ext>
            </a:extLst>
          </p:cNvPr>
          <p:cNvSpPr>
            <a:spLocks noGrp="1"/>
          </p:cNvSpPr>
          <p:nvPr>
            <p:ph type="title"/>
          </p:nvPr>
        </p:nvSpPr>
        <p:spPr/>
        <p:txBody>
          <a:bodyPr/>
          <a:lstStyle/>
          <a:p>
            <a:r>
              <a:rPr lang="en-PH" b="1" dirty="0"/>
              <a:t>Recommendations</a:t>
            </a:r>
            <a:endParaRPr lang="en-PH" dirty="0"/>
          </a:p>
        </p:txBody>
      </p:sp>
      <p:sp>
        <p:nvSpPr>
          <p:cNvPr id="3" name="Content Placeholder 2">
            <a:extLst>
              <a:ext uri="{FF2B5EF4-FFF2-40B4-BE49-F238E27FC236}">
                <a16:creationId xmlns:a16="http://schemas.microsoft.com/office/drawing/2014/main" id="{796152D2-A247-7D29-D279-D6D02DACB485}"/>
              </a:ext>
            </a:extLst>
          </p:cNvPr>
          <p:cNvSpPr>
            <a:spLocks noGrp="1"/>
          </p:cNvSpPr>
          <p:nvPr>
            <p:ph idx="1"/>
          </p:nvPr>
        </p:nvSpPr>
        <p:spPr>
          <a:xfrm>
            <a:off x="1438275" y="1647826"/>
            <a:ext cx="10144125" cy="4752974"/>
          </a:xfrm>
        </p:spPr>
        <p:txBody>
          <a:bodyPr>
            <a:normAutofit lnSpcReduction="10000"/>
          </a:bodyPr>
          <a:lstStyle/>
          <a:p>
            <a:r>
              <a:rPr lang="en-US" dirty="0"/>
              <a:t>Capacitate and empower potential TODA champions to create a strong voice within the community and to enable them to also empower their communities.</a:t>
            </a:r>
            <a:endParaRPr lang="en-PH" dirty="0"/>
          </a:p>
          <a:p>
            <a:r>
              <a:rPr lang="en-US" dirty="0"/>
              <a:t>Expand and train more TODA Peer Educators and other transport workers </a:t>
            </a:r>
            <a:r>
              <a:rPr lang="en-US" dirty="0" err="1"/>
              <a:t>e.g</a:t>
            </a:r>
            <a:r>
              <a:rPr lang="en-US" dirty="0"/>
              <a:t>: Pedicab (</a:t>
            </a:r>
            <a:r>
              <a:rPr lang="en-US" dirty="0" err="1"/>
              <a:t>Padyak</a:t>
            </a:r>
            <a:r>
              <a:rPr lang="en-US" dirty="0"/>
              <a:t>), Jeepney, bus drivers, etc. </a:t>
            </a:r>
          </a:p>
          <a:p>
            <a:r>
              <a:rPr lang="en-US" dirty="0"/>
              <a:t>The engaged TODA members expressed interest in joining the Philippine Alliance to Stop TB/network of organizations working on TB. PASTB can explore how a multi-organized group can be represented in PASTB and other decision-making platforms.</a:t>
            </a:r>
          </a:p>
          <a:p>
            <a:r>
              <a:rPr lang="en-US" dirty="0"/>
              <a:t>Introduce the CLM mechanisms in the country, </a:t>
            </a:r>
            <a:r>
              <a:rPr lang="en-US" dirty="0" err="1"/>
              <a:t>eg.</a:t>
            </a:r>
            <a:r>
              <a:rPr lang="en-US" dirty="0"/>
              <a:t> </a:t>
            </a:r>
            <a:r>
              <a:rPr lang="en-US" dirty="0" err="1"/>
              <a:t>CallKaLungs</a:t>
            </a:r>
            <a:r>
              <a:rPr lang="en-US" dirty="0"/>
              <a:t> TB Community Hotline to gather feedback related to TB and other health services. </a:t>
            </a:r>
            <a:endParaRPr lang="en-PH" dirty="0"/>
          </a:p>
        </p:txBody>
      </p:sp>
    </p:spTree>
    <p:extLst>
      <p:ext uri="{BB962C8B-B14F-4D97-AF65-F5344CB8AC3E}">
        <p14:creationId xmlns:p14="http://schemas.microsoft.com/office/powerpoint/2010/main" val="15835435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6D2239-48D2-E84E-B424-DDC775FA9161}"/>
              </a:ext>
            </a:extLst>
          </p:cNvPr>
          <p:cNvSpPr>
            <a:spLocks noGrp="1"/>
          </p:cNvSpPr>
          <p:nvPr>
            <p:ph type="title"/>
          </p:nvPr>
        </p:nvSpPr>
        <p:spPr/>
        <p:txBody>
          <a:bodyPr>
            <a:noAutofit/>
          </a:bodyPr>
          <a:lstStyle/>
          <a:p>
            <a:r>
              <a:rPr lang="en-US" sz="8000" b="1" dirty="0"/>
              <a:t>Thank you!</a:t>
            </a:r>
          </a:p>
        </p:txBody>
      </p:sp>
    </p:spTree>
    <p:extLst>
      <p:ext uri="{BB962C8B-B14F-4D97-AF65-F5344CB8AC3E}">
        <p14:creationId xmlns:p14="http://schemas.microsoft.com/office/powerpoint/2010/main" val="3530271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E3BD2C-8FEE-237E-B69E-9F423028E06C}"/>
              </a:ext>
            </a:extLst>
          </p:cNvPr>
          <p:cNvSpPr>
            <a:spLocks noGrp="1"/>
          </p:cNvSpPr>
          <p:nvPr>
            <p:ph type="title"/>
          </p:nvPr>
        </p:nvSpPr>
        <p:spPr>
          <a:xfrm>
            <a:off x="1311275" y="123031"/>
            <a:ext cx="10515600" cy="1325563"/>
          </a:xfrm>
        </p:spPr>
        <p:txBody>
          <a:bodyPr/>
          <a:lstStyle/>
          <a:p>
            <a:r>
              <a:rPr lang="en-PH" sz="4400" b="1" dirty="0">
                <a:effectLst>
                  <a:outerShdw blurRad="38100" dist="38100" dir="2700000" algn="tl">
                    <a:srgbClr val="000000">
                      <a:alpha val="43137"/>
                    </a:srgbClr>
                  </a:outerShdw>
                </a:effectLst>
              </a:rPr>
              <a:t>Background of the LMP</a:t>
            </a:r>
            <a:endParaRPr lang="en-PH" dirty="0">
              <a:effectLst>
                <a:outerShdw blurRad="38100" dist="38100" dir="2700000" algn="tl">
                  <a:srgbClr val="000000">
                    <a:alpha val="43137"/>
                  </a:srgbClr>
                </a:outerShdw>
              </a:effectLst>
            </a:endParaRPr>
          </a:p>
        </p:txBody>
      </p:sp>
      <p:sp>
        <p:nvSpPr>
          <p:cNvPr id="3" name="Content Placeholder 2">
            <a:extLst>
              <a:ext uri="{FF2B5EF4-FFF2-40B4-BE49-F238E27FC236}">
                <a16:creationId xmlns:a16="http://schemas.microsoft.com/office/drawing/2014/main" id="{2962C2E8-86E6-8A9E-CF87-4F7A7D3864EE}"/>
              </a:ext>
            </a:extLst>
          </p:cNvPr>
          <p:cNvSpPr>
            <a:spLocks noGrp="1"/>
          </p:cNvSpPr>
          <p:nvPr>
            <p:ph idx="1"/>
          </p:nvPr>
        </p:nvSpPr>
        <p:spPr>
          <a:xfrm>
            <a:off x="1228725" y="1238068"/>
            <a:ext cx="6708775" cy="4752974"/>
          </a:xfrm>
        </p:spPr>
        <p:txBody>
          <a:bodyPr>
            <a:noAutofit/>
          </a:bodyPr>
          <a:lstStyle/>
          <a:p>
            <a:pPr algn="just"/>
            <a:r>
              <a:rPr lang="en-US" sz="2200" dirty="0"/>
              <a:t>ACHIEVE identified the Tricycle Owners and Drivers Association (TODA) as the focus of TB key and vulnerable population for this project. </a:t>
            </a:r>
          </a:p>
          <a:p>
            <a:pPr algn="just"/>
            <a:r>
              <a:rPr lang="en-US" sz="2200" dirty="0"/>
              <a:t>The project recognized their important role during the pandemic, as well as their vulnerabilities and risks related to TB and other health conditions, including emerging health emergencies. The lack of awareness of TB among TODA members indicates that this particular group of urban dwellers remained unreached.</a:t>
            </a:r>
          </a:p>
          <a:p>
            <a:pPr algn="just"/>
            <a:r>
              <a:rPr lang="en-US" sz="2200" dirty="0"/>
              <a:t>They are often exposed to risky work environments, including first and secondhand cigarette smoke, as well as other forms of air pollution, poor nutrition, challenging weather conditions, and crowded areas. Despite these exposures, their health-seeking behaviors are poor. </a:t>
            </a:r>
          </a:p>
        </p:txBody>
      </p:sp>
      <p:pic>
        <p:nvPicPr>
          <p:cNvPr id="4" name="Picture 2">
            <a:extLst>
              <a:ext uri="{FF2B5EF4-FFF2-40B4-BE49-F238E27FC236}">
                <a16:creationId xmlns:a16="http://schemas.microsoft.com/office/drawing/2014/main" id="{488B0D53-2C46-F828-367C-2DF573679F3C}"/>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22956" t="3283" r="22004" b="4740"/>
          <a:stretch/>
        </p:blipFill>
        <p:spPr bwMode="auto">
          <a:xfrm>
            <a:off x="8099425" y="1833471"/>
            <a:ext cx="3810000" cy="3581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56719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962C2E8-86E6-8A9E-CF87-4F7A7D3864EE}"/>
              </a:ext>
            </a:extLst>
          </p:cNvPr>
          <p:cNvSpPr>
            <a:spLocks noGrp="1"/>
          </p:cNvSpPr>
          <p:nvPr>
            <p:ph idx="1"/>
          </p:nvPr>
        </p:nvSpPr>
        <p:spPr>
          <a:xfrm>
            <a:off x="1256771" y="1291738"/>
            <a:ext cx="6788150" cy="4752974"/>
          </a:xfrm>
        </p:spPr>
        <p:txBody>
          <a:bodyPr>
            <a:noAutofit/>
          </a:bodyPr>
          <a:lstStyle/>
          <a:p>
            <a:pPr algn="just"/>
            <a:r>
              <a:rPr lang="en-US" sz="2200" dirty="0"/>
              <a:t>Surveys and FGDs among TODA community revealed a significant lack of awareness regarding institutions, structures, and mechanisms related to TB, but is not true with COVID-19.</a:t>
            </a:r>
          </a:p>
          <a:p>
            <a:pPr algn="just"/>
            <a:r>
              <a:rPr lang="en-US" sz="2200" dirty="0"/>
              <a:t>Community engagement on both TB and COVID-19 was reported to be poor across various aspects such as information, consultation, collaboration, empowerment, and participation. The TODA community is not accustomed to participating in health-related projects. </a:t>
            </a:r>
          </a:p>
          <a:p>
            <a:pPr algn="just"/>
            <a:r>
              <a:rPr lang="en-US" sz="2200" dirty="0"/>
              <a:t>The TODA community expressed the need for TB-COVID-19 awareness during the costed community engagement planning workshop. They are facing a conflict because as daily wage earners, they find it difficult to take time off from work as tricycle drivers to participate in community or health-related activities. </a:t>
            </a:r>
          </a:p>
          <a:p>
            <a:pPr marL="0" indent="0" algn="just">
              <a:buNone/>
            </a:pPr>
            <a:endParaRPr lang="en-US" sz="2200" dirty="0"/>
          </a:p>
          <a:p>
            <a:pPr marL="0" indent="0" algn="just">
              <a:buNone/>
            </a:pPr>
            <a:endParaRPr lang="en-US" sz="2200" dirty="0"/>
          </a:p>
        </p:txBody>
      </p:sp>
      <p:sp>
        <p:nvSpPr>
          <p:cNvPr id="6" name="Title 1">
            <a:extLst>
              <a:ext uri="{FF2B5EF4-FFF2-40B4-BE49-F238E27FC236}">
                <a16:creationId xmlns:a16="http://schemas.microsoft.com/office/drawing/2014/main" id="{E73825F1-4DDA-FEAF-F3E7-A6BE64EF82F1}"/>
              </a:ext>
            </a:extLst>
          </p:cNvPr>
          <p:cNvSpPr>
            <a:spLocks noGrp="1"/>
          </p:cNvSpPr>
          <p:nvPr>
            <p:ph type="title"/>
          </p:nvPr>
        </p:nvSpPr>
        <p:spPr>
          <a:xfrm>
            <a:off x="1311275" y="123031"/>
            <a:ext cx="10515600" cy="1325563"/>
          </a:xfrm>
        </p:spPr>
        <p:txBody>
          <a:bodyPr/>
          <a:lstStyle/>
          <a:p>
            <a:r>
              <a:rPr lang="en-PH" sz="4400" b="1" dirty="0">
                <a:effectLst>
                  <a:outerShdw blurRad="38100" dist="38100" dir="2700000" algn="tl">
                    <a:srgbClr val="000000">
                      <a:alpha val="43137"/>
                    </a:srgbClr>
                  </a:outerShdw>
                </a:effectLst>
              </a:rPr>
              <a:t>Background of the LMP</a:t>
            </a:r>
            <a:endParaRPr lang="en-PH" dirty="0">
              <a:effectLst>
                <a:outerShdw blurRad="38100" dist="38100" dir="2700000" algn="tl">
                  <a:srgbClr val="000000">
                    <a:alpha val="43137"/>
                  </a:srgbClr>
                </a:outerShdw>
              </a:effectLst>
            </a:endParaRPr>
          </a:p>
        </p:txBody>
      </p:sp>
      <p:pic>
        <p:nvPicPr>
          <p:cNvPr id="7" name="Picture 2">
            <a:extLst>
              <a:ext uri="{FF2B5EF4-FFF2-40B4-BE49-F238E27FC236}">
                <a16:creationId xmlns:a16="http://schemas.microsoft.com/office/drawing/2014/main" id="{DC6A6EFA-D88A-EB4B-ADD4-9191C3C949BF}"/>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22956" t="3283" r="22004" b="4740"/>
          <a:stretch/>
        </p:blipFill>
        <p:spPr bwMode="auto">
          <a:xfrm>
            <a:off x="8099425" y="1754748"/>
            <a:ext cx="3810000" cy="3581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71573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879AE89-92CF-4A92-AE47-6338E5AAD01E}"/>
              </a:ext>
            </a:extLst>
          </p:cNvPr>
          <p:cNvPicPr>
            <a:picLocks noChangeAspect="1"/>
          </p:cNvPicPr>
          <p:nvPr/>
        </p:nvPicPr>
        <p:blipFill>
          <a:blip r:embed="rId3"/>
          <a:stretch>
            <a:fillRect/>
          </a:stretch>
        </p:blipFill>
        <p:spPr>
          <a:xfrm>
            <a:off x="2274681" y="3995504"/>
            <a:ext cx="3753185" cy="1870729"/>
          </a:xfrm>
          <a:prstGeom prst="rect">
            <a:avLst/>
          </a:prstGeom>
        </p:spPr>
      </p:pic>
      <p:pic>
        <p:nvPicPr>
          <p:cNvPr id="3" name="Picture 2">
            <a:extLst>
              <a:ext uri="{FF2B5EF4-FFF2-40B4-BE49-F238E27FC236}">
                <a16:creationId xmlns:a16="http://schemas.microsoft.com/office/drawing/2014/main" id="{40C96D03-1950-8702-2A85-66B67DFD0706}"/>
              </a:ext>
            </a:extLst>
          </p:cNvPr>
          <p:cNvPicPr>
            <a:picLocks noChangeAspect="1"/>
          </p:cNvPicPr>
          <p:nvPr/>
        </p:nvPicPr>
        <p:blipFill>
          <a:blip r:embed="rId4"/>
          <a:stretch>
            <a:fillRect/>
          </a:stretch>
        </p:blipFill>
        <p:spPr>
          <a:xfrm>
            <a:off x="5872319" y="3995505"/>
            <a:ext cx="4138778" cy="1870728"/>
          </a:xfrm>
          <a:prstGeom prst="rect">
            <a:avLst/>
          </a:prstGeom>
        </p:spPr>
      </p:pic>
      <p:pic>
        <p:nvPicPr>
          <p:cNvPr id="8" name="Picture 7">
            <a:extLst>
              <a:ext uri="{FF2B5EF4-FFF2-40B4-BE49-F238E27FC236}">
                <a16:creationId xmlns:a16="http://schemas.microsoft.com/office/drawing/2014/main" id="{C0A5CDF8-7825-1E80-63E0-FC3CBCF96533}"/>
              </a:ext>
            </a:extLst>
          </p:cNvPr>
          <p:cNvPicPr>
            <a:picLocks noChangeAspect="1"/>
          </p:cNvPicPr>
          <p:nvPr/>
        </p:nvPicPr>
        <p:blipFill>
          <a:blip r:embed="rId5"/>
          <a:stretch>
            <a:fillRect/>
          </a:stretch>
        </p:blipFill>
        <p:spPr>
          <a:xfrm>
            <a:off x="2255631" y="2216314"/>
            <a:ext cx="3867806" cy="1779191"/>
          </a:xfrm>
          <a:prstGeom prst="rect">
            <a:avLst/>
          </a:prstGeom>
        </p:spPr>
      </p:pic>
      <p:pic>
        <p:nvPicPr>
          <p:cNvPr id="9" name="Picture 8">
            <a:extLst>
              <a:ext uri="{FF2B5EF4-FFF2-40B4-BE49-F238E27FC236}">
                <a16:creationId xmlns:a16="http://schemas.microsoft.com/office/drawing/2014/main" id="{42DD47C0-99AA-91F4-CAB6-14EE1E386EC5}"/>
              </a:ext>
            </a:extLst>
          </p:cNvPr>
          <p:cNvPicPr>
            <a:picLocks noChangeAspect="1"/>
          </p:cNvPicPr>
          <p:nvPr/>
        </p:nvPicPr>
        <p:blipFill>
          <a:blip r:embed="rId6"/>
          <a:stretch>
            <a:fillRect/>
          </a:stretch>
        </p:blipFill>
        <p:spPr>
          <a:xfrm>
            <a:off x="6008816" y="2238283"/>
            <a:ext cx="3887659" cy="1768717"/>
          </a:xfrm>
          <a:prstGeom prst="rect">
            <a:avLst/>
          </a:prstGeom>
        </p:spPr>
      </p:pic>
      <p:sp>
        <p:nvSpPr>
          <p:cNvPr id="12" name="Title 3">
            <a:extLst>
              <a:ext uri="{FF2B5EF4-FFF2-40B4-BE49-F238E27FC236}">
                <a16:creationId xmlns:a16="http://schemas.microsoft.com/office/drawing/2014/main" id="{B714879C-5698-1BBE-08C8-E785552705EA}"/>
              </a:ext>
            </a:extLst>
          </p:cNvPr>
          <p:cNvSpPr txBox="1">
            <a:spLocks/>
          </p:cNvSpPr>
          <p:nvPr/>
        </p:nvSpPr>
        <p:spPr>
          <a:xfrm>
            <a:off x="614519" y="379050"/>
            <a:ext cx="10515600" cy="2225676"/>
          </a:xfrm>
          <a:prstGeom prst="rect">
            <a:avLst/>
          </a:prstGeom>
        </p:spPr>
        <p:txBody>
          <a:bodyPr vert="horz" lIns="91440" tIns="45720" rIns="91440" bIns="45720" rtlCol="0" anchor="ctr">
            <a:normAutofit fontScale="60000" lnSpcReduction="20000"/>
          </a:bodyPr>
          <a:lstStyle>
            <a:lvl1pPr algn="ctr"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en-PH" sz="5900" dirty="0">
                <a:effectLst>
                  <a:outerShdw blurRad="38100" dist="38100" dir="2700000" algn="tl">
                    <a:srgbClr val="000000">
                      <a:alpha val="43137"/>
                    </a:srgbClr>
                  </a:outerShdw>
                </a:effectLst>
              </a:rPr>
            </a:br>
            <a:br>
              <a:rPr lang="en-PH" sz="5900" dirty="0">
                <a:effectLst>
                  <a:outerShdw blurRad="38100" dist="38100" dir="2700000" algn="tl">
                    <a:srgbClr val="000000">
                      <a:alpha val="43137"/>
                    </a:srgbClr>
                  </a:outerShdw>
                </a:effectLst>
              </a:rPr>
            </a:br>
            <a:r>
              <a:rPr lang="en-US" sz="5900" b="1" dirty="0"/>
              <a:t>Community Engagement Plan </a:t>
            </a:r>
            <a:br>
              <a:rPr lang="en-US" sz="5900" b="1" dirty="0"/>
            </a:br>
            <a:r>
              <a:rPr lang="en-US" sz="5900" b="1" dirty="0"/>
              <a:t>and Interventions</a:t>
            </a:r>
            <a:br>
              <a:rPr lang="en-PH" sz="5900" dirty="0">
                <a:effectLst>
                  <a:outerShdw blurRad="38100" dist="38100" dir="2700000" algn="tl">
                    <a:srgbClr val="000000">
                      <a:alpha val="43137"/>
                    </a:srgbClr>
                  </a:outerShdw>
                </a:effectLst>
              </a:rPr>
            </a:br>
            <a:br>
              <a:rPr lang="en-PH" dirty="0"/>
            </a:br>
            <a:endParaRPr lang="en-PH" dirty="0"/>
          </a:p>
        </p:txBody>
      </p:sp>
    </p:spTree>
    <p:extLst>
      <p:ext uri="{BB962C8B-B14F-4D97-AF65-F5344CB8AC3E}">
        <p14:creationId xmlns:p14="http://schemas.microsoft.com/office/powerpoint/2010/main" val="32962135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E37B6-FCA9-4ED2-4877-0DE14B93ABA0}"/>
              </a:ext>
            </a:extLst>
          </p:cNvPr>
          <p:cNvSpPr>
            <a:spLocks noGrp="1"/>
          </p:cNvSpPr>
          <p:nvPr>
            <p:ph type="title"/>
          </p:nvPr>
        </p:nvSpPr>
        <p:spPr>
          <a:xfrm>
            <a:off x="4572000" y="555625"/>
            <a:ext cx="7248525" cy="1325563"/>
          </a:xfrm>
        </p:spPr>
        <p:txBody>
          <a:bodyPr>
            <a:normAutofit/>
          </a:bodyPr>
          <a:lstStyle/>
          <a:p>
            <a:pPr algn="ctr"/>
            <a:r>
              <a:rPr lang="en-PH" sz="3600" b="1" dirty="0"/>
              <a:t>Costed Community Engagement Planning Workshop</a:t>
            </a:r>
          </a:p>
        </p:txBody>
      </p:sp>
      <p:pic>
        <p:nvPicPr>
          <p:cNvPr id="5" name="Content Placeholder 4">
            <a:extLst>
              <a:ext uri="{FF2B5EF4-FFF2-40B4-BE49-F238E27FC236}">
                <a16:creationId xmlns:a16="http://schemas.microsoft.com/office/drawing/2014/main" id="{7533E946-9EE6-2D97-473B-5314F595C30C}"/>
              </a:ext>
            </a:extLst>
          </p:cNvPr>
          <p:cNvPicPr>
            <a:picLocks noGrp="1" noChangeAspect="1"/>
          </p:cNvPicPr>
          <p:nvPr>
            <p:ph sz="half" idx="2"/>
          </p:nvPr>
        </p:nvPicPr>
        <p:blipFill rotWithShape="1">
          <a:blip r:embed="rId2" cstate="print">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t="33120" b="8333"/>
          <a:stretch/>
        </p:blipFill>
        <p:spPr bwMode="auto">
          <a:xfrm>
            <a:off x="839788" y="4419594"/>
            <a:ext cx="3313112" cy="1455473"/>
          </a:xfrm>
          <a:prstGeom prst="rect">
            <a:avLst/>
          </a:prstGeom>
          <a:ln w="38100">
            <a:solidFill>
              <a:schemeClr val="bg1">
                <a:lumMod val="75000"/>
              </a:schemeClr>
            </a:solidFill>
          </a:ln>
          <a:extLst>
            <a:ext uri="{53640926-AAD7-44D8-BBD7-CCE9431645EC}">
              <a14:shadowObscured xmlns:a14="http://schemas.microsoft.com/office/drawing/2010/main"/>
            </a:ext>
          </a:extLst>
        </p:spPr>
      </p:pic>
      <p:pic>
        <p:nvPicPr>
          <p:cNvPr id="7" name="Picture 6">
            <a:extLst>
              <a:ext uri="{FF2B5EF4-FFF2-40B4-BE49-F238E27FC236}">
                <a16:creationId xmlns:a16="http://schemas.microsoft.com/office/drawing/2014/main" id="{CA99B2C7-FC5F-7249-EB50-5CAD584D1D2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202" t="16987" r="4437" b="5442"/>
          <a:stretch/>
        </p:blipFill>
        <p:spPr bwMode="auto">
          <a:xfrm>
            <a:off x="839787" y="2456731"/>
            <a:ext cx="3313112" cy="1962863"/>
          </a:xfrm>
          <a:prstGeom prst="rect">
            <a:avLst/>
          </a:prstGeom>
          <a:ln>
            <a:noFill/>
          </a:ln>
          <a:extLst>
            <a:ext uri="{53640926-AAD7-44D8-BBD7-CCE9431645EC}">
              <a14:shadowObscured xmlns:a14="http://schemas.microsoft.com/office/drawing/2010/main"/>
            </a:ext>
          </a:extLst>
        </p:spPr>
      </p:pic>
      <p:pic>
        <p:nvPicPr>
          <p:cNvPr id="6" name="Content Placeholder 5">
            <a:extLst>
              <a:ext uri="{FF2B5EF4-FFF2-40B4-BE49-F238E27FC236}">
                <a16:creationId xmlns:a16="http://schemas.microsoft.com/office/drawing/2014/main" id="{CC90D7FD-BD78-740B-1202-438725B8F271}"/>
              </a:ext>
            </a:extLst>
          </p:cNvPr>
          <p:cNvPicPr>
            <a:picLocks noGrp="1" noChangeAspect="1"/>
          </p:cNvPicPr>
          <p:nvPr>
            <p:ph sz="quarter" idx="4"/>
          </p:nvPr>
        </p:nvPicPr>
        <p:blipFill rotWithShape="1">
          <a:blip r:embed="rId5" cstate="print">
            <a:extLst>
              <a:ext uri="{28A0092B-C50C-407E-A947-70E740481C1C}">
                <a14:useLocalDpi xmlns:a14="http://schemas.microsoft.com/office/drawing/2010/main" val="0"/>
              </a:ext>
            </a:extLst>
          </a:blip>
          <a:srcRect t="25426" b="7693"/>
          <a:stretch/>
        </p:blipFill>
        <p:spPr bwMode="auto">
          <a:xfrm>
            <a:off x="839788" y="902922"/>
            <a:ext cx="3313111" cy="1661882"/>
          </a:xfrm>
          <a:prstGeom prst="rect">
            <a:avLst/>
          </a:prstGeom>
          <a:ln>
            <a:noFill/>
          </a:ln>
          <a:extLst>
            <a:ext uri="{53640926-AAD7-44D8-BBD7-CCE9431645EC}">
              <a14:shadowObscured xmlns:a14="http://schemas.microsoft.com/office/drawing/2010/main"/>
            </a:ext>
          </a:extLst>
        </p:spPr>
      </p:pic>
      <p:sp>
        <p:nvSpPr>
          <p:cNvPr id="4" name="TextBox 3">
            <a:extLst>
              <a:ext uri="{FF2B5EF4-FFF2-40B4-BE49-F238E27FC236}">
                <a16:creationId xmlns:a16="http://schemas.microsoft.com/office/drawing/2014/main" id="{48B3E890-6E77-678E-CBFE-9E561124C412}"/>
              </a:ext>
            </a:extLst>
          </p:cNvPr>
          <p:cNvSpPr txBox="1"/>
          <p:nvPr/>
        </p:nvSpPr>
        <p:spPr>
          <a:xfrm>
            <a:off x="4398962" y="1733863"/>
            <a:ext cx="6953250" cy="3785652"/>
          </a:xfrm>
          <a:prstGeom prst="rect">
            <a:avLst/>
          </a:prstGeom>
          <a:noFill/>
        </p:spPr>
        <p:txBody>
          <a:bodyPr wrap="square">
            <a:spAutoFit/>
          </a:bodyPr>
          <a:lstStyle/>
          <a:p>
            <a:pPr marL="342900" indent="-342900" algn="just">
              <a:buFont typeface="Arial" panose="020B0604020202020204" pitchFamily="34" charset="0"/>
              <a:buChar char="•"/>
            </a:pPr>
            <a:r>
              <a:rPr lang="en-US" sz="2400" dirty="0"/>
              <a:t>To improve the low participation of the community during the pre-validation FGD, persistent and intensified efforts were made to invite the TODA community to take part in the community engagement planning workshop. Around 16 members from 7 TODA groups attended and actively participated in the planning workshop.</a:t>
            </a:r>
          </a:p>
          <a:p>
            <a:pPr algn="just"/>
            <a:endParaRPr lang="en-US" sz="2400" dirty="0"/>
          </a:p>
          <a:p>
            <a:pPr marL="342900" indent="-342900" algn="just">
              <a:buFont typeface="Arial" panose="020B0604020202020204" pitchFamily="34" charset="0"/>
              <a:buChar char="•"/>
            </a:pPr>
            <a:r>
              <a:rPr lang="en-US" sz="2400" b="0" i="0" u="none" strike="noStrike" dirty="0">
                <a:solidFill>
                  <a:srgbClr val="000000"/>
                </a:solidFill>
                <a:effectLst/>
                <a:latin typeface="Calibri" panose="020F0502020204030204" pitchFamily="34" charset="0"/>
              </a:rPr>
              <a:t>Among those discussed firstly was to raise awareness on TB, health emergencies and PPPR. </a:t>
            </a:r>
            <a:endParaRPr lang="en-PH" sz="2400" dirty="0"/>
          </a:p>
        </p:txBody>
      </p:sp>
    </p:spTree>
    <p:extLst>
      <p:ext uri="{BB962C8B-B14F-4D97-AF65-F5344CB8AC3E}">
        <p14:creationId xmlns:p14="http://schemas.microsoft.com/office/powerpoint/2010/main" val="5734542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D72ED6-9DCD-C58A-4F78-0F47DF15FC77}"/>
              </a:ext>
            </a:extLst>
          </p:cNvPr>
          <p:cNvSpPr>
            <a:spLocks noGrp="1"/>
          </p:cNvSpPr>
          <p:nvPr>
            <p:ph type="title"/>
          </p:nvPr>
        </p:nvSpPr>
        <p:spPr/>
        <p:txBody>
          <a:bodyPr>
            <a:normAutofit/>
          </a:bodyPr>
          <a:lstStyle/>
          <a:p>
            <a:pPr algn="ctr"/>
            <a:r>
              <a:rPr lang="en-PH" b="1" dirty="0"/>
              <a:t>TODA Peer Educators</a:t>
            </a:r>
            <a:br>
              <a:rPr lang="en-PH" b="1" dirty="0"/>
            </a:br>
            <a:r>
              <a:rPr lang="en-PH" b="1" dirty="0"/>
              <a:t>Training on TB/COVID-19</a:t>
            </a:r>
          </a:p>
        </p:txBody>
      </p:sp>
      <p:sp>
        <p:nvSpPr>
          <p:cNvPr id="3" name="Content Placeholder 2">
            <a:extLst>
              <a:ext uri="{FF2B5EF4-FFF2-40B4-BE49-F238E27FC236}">
                <a16:creationId xmlns:a16="http://schemas.microsoft.com/office/drawing/2014/main" id="{AE6AE7CE-E656-37EC-8AB8-A3B658A03AF3}"/>
              </a:ext>
            </a:extLst>
          </p:cNvPr>
          <p:cNvSpPr>
            <a:spLocks noGrp="1"/>
          </p:cNvSpPr>
          <p:nvPr>
            <p:ph idx="1"/>
          </p:nvPr>
        </p:nvSpPr>
        <p:spPr/>
        <p:txBody>
          <a:bodyPr>
            <a:normAutofit fontScale="92500"/>
          </a:bodyPr>
          <a:lstStyle/>
          <a:p>
            <a:r>
              <a:rPr lang="en-US" dirty="0"/>
              <a:t>Goal was to engage at least 50 members of the TODA community in training as peer educators. The objective was to raise awareness about TB-COVID-19 among another 1000 TODA community members.</a:t>
            </a:r>
          </a:p>
          <a:p>
            <a:r>
              <a:rPr lang="en-US" dirty="0"/>
              <a:t>To ensure their participation, we visited their terminals and personally invited them to take part in the training. Additionally, they were briefed about the objective of this activity to encourage their participation. As a result of these efforts, 52 TODA members from 26 TODA groups participated in the training. </a:t>
            </a:r>
          </a:p>
          <a:p>
            <a:r>
              <a:rPr lang="en-US" dirty="0"/>
              <a:t>The community appreciated the efforts of the CELG team in engaging them in the project. They also expressed interest in joining PASTB to escalate their engagement to TB-COVID-19 and health emergencies.</a:t>
            </a:r>
            <a:endParaRPr lang="en-PH" dirty="0"/>
          </a:p>
        </p:txBody>
      </p:sp>
    </p:spTree>
    <p:extLst>
      <p:ext uri="{BB962C8B-B14F-4D97-AF65-F5344CB8AC3E}">
        <p14:creationId xmlns:p14="http://schemas.microsoft.com/office/powerpoint/2010/main" val="23118850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20B81A-5502-8C76-BB57-DA1605B52724}"/>
              </a:ext>
            </a:extLst>
          </p:cNvPr>
          <p:cNvSpPr>
            <a:spLocks noGrp="1"/>
          </p:cNvSpPr>
          <p:nvPr>
            <p:ph type="title"/>
          </p:nvPr>
        </p:nvSpPr>
        <p:spPr>
          <a:xfrm>
            <a:off x="768532" y="651404"/>
            <a:ext cx="10515600" cy="1325563"/>
          </a:xfrm>
        </p:spPr>
        <p:txBody>
          <a:bodyPr/>
          <a:lstStyle/>
          <a:p>
            <a:pPr algn="ctr"/>
            <a:r>
              <a:rPr lang="en-PH" b="1" dirty="0"/>
              <a:t>Peer Educators Training Day 1</a:t>
            </a:r>
          </a:p>
        </p:txBody>
      </p:sp>
      <p:sp>
        <p:nvSpPr>
          <p:cNvPr id="4" name="TextBox 3">
            <a:extLst>
              <a:ext uri="{FF2B5EF4-FFF2-40B4-BE49-F238E27FC236}">
                <a16:creationId xmlns:a16="http://schemas.microsoft.com/office/drawing/2014/main" id="{43001BF3-269F-203E-8F77-D367E54E6FC6}"/>
              </a:ext>
            </a:extLst>
          </p:cNvPr>
          <p:cNvSpPr txBox="1"/>
          <p:nvPr/>
        </p:nvSpPr>
        <p:spPr>
          <a:xfrm>
            <a:off x="-1333318" y="1810617"/>
            <a:ext cx="6096000" cy="646331"/>
          </a:xfrm>
          <a:prstGeom prst="rect">
            <a:avLst/>
          </a:prstGeom>
          <a:noFill/>
        </p:spPr>
        <p:txBody>
          <a:bodyPr wrap="square">
            <a:spAutoFit/>
          </a:bodyPr>
          <a:lstStyle/>
          <a:p>
            <a:pPr algn="ctr" rtl="0">
              <a:spcBef>
                <a:spcPts val="0"/>
              </a:spcBef>
              <a:spcAft>
                <a:spcPts val="0"/>
              </a:spcAft>
            </a:pPr>
            <a:r>
              <a:rPr lang="en-US" sz="1800" b="1" i="0" u="none" strike="noStrike" dirty="0">
                <a:solidFill>
                  <a:srgbClr val="64B3DE"/>
                </a:solidFill>
                <a:effectLst/>
                <a:latin typeface="Calibri" panose="020F0502020204030204" pitchFamily="34" charset="0"/>
              </a:rPr>
              <a:t>Batch 1: March 17</a:t>
            </a:r>
            <a:br>
              <a:rPr lang="en-US" dirty="0"/>
            </a:br>
            <a:endParaRPr lang="en-PH" dirty="0"/>
          </a:p>
        </p:txBody>
      </p:sp>
      <p:pic>
        <p:nvPicPr>
          <p:cNvPr id="6" name="Picture 5">
            <a:extLst>
              <a:ext uri="{FF2B5EF4-FFF2-40B4-BE49-F238E27FC236}">
                <a16:creationId xmlns:a16="http://schemas.microsoft.com/office/drawing/2014/main" id="{1CFE5231-6CE9-F009-5844-3C0E3ECE05E8}"/>
              </a:ext>
            </a:extLst>
          </p:cNvPr>
          <p:cNvPicPr>
            <a:picLocks noChangeAspect="1"/>
          </p:cNvPicPr>
          <p:nvPr/>
        </p:nvPicPr>
        <p:blipFill rotWithShape="1">
          <a:blip r:embed="rId2"/>
          <a:srcRect t="38970" b="17213"/>
          <a:stretch/>
        </p:blipFill>
        <p:spPr>
          <a:xfrm>
            <a:off x="322866" y="4044370"/>
            <a:ext cx="2653077" cy="1549980"/>
          </a:xfrm>
          <a:prstGeom prst="rect">
            <a:avLst/>
          </a:prstGeom>
        </p:spPr>
      </p:pic>
      <p:pic>
        <p:nvPicPr>
          <p:cNvPr id="15" name="Picture 14">
            <a:extLst>
              <a:ext uri="{FF2B5EF4-FFF2-40B4-BE49-F238E27FC236}">
                <a16:creationId xmlns:a16="http://schemas.microsoft.com/office/drawing/2014/main" id="{AA123BDC-6D2F-9A84-0D02-B9E164F26942}"/>
              </a:ext>
            </a:extLst>
          </p:cNvPr>
          <p:cNvPicPr>
            <a:picLocks noChangeAspect="1"/>
          </p:cNvPicPr>
          <p:nvPr/>
        </p:nvPicPr>
        <p:blipFill rotWithShape="1">
          <a:blip r:embed="rId3"/>
          <a:srcRect t="35075" b="17525"/>
          <a:stretch/>
        </p:blipFill>
        <p:spPr>
          <a:xfrm>
            <a:off x="3620289" y="3970996"/>
            <a:ext cx="2632489" cy="1663737"/>
          </a:xfrm>
          <a:prstGeom prst="rect">
            <a:avLst/>
          </a:prstGeom>
        </p:spPr>
      </p:pic>
      <p:pic>
        <p:nvPicPr>
          <p:cNvPr id="20" name="Picture 19">
            <a:extLst>
              <a:ext uri="{FF2B5EF4-FFF2-40B4-BE49-F238E27FC236}">
                <a16:creationId xmlns:a16="http://schemas.microsoft.com/office/drawing/2014/main" id="{BB0E5147-05FA-16EC-AA74-23CE9CEFC908}"/>
              </a:ext>
            </a:extLst>
          </p:cNvPr>
          <p:cNvPicPr>
            <a:picLocks noChangeAspect="1"/>
          </p:cNvPicPr>
          <p:nvPr/>
        </p:nvPicPr>
        <p:blipFill rotWithShape="1">
          <a:blip r:embed="rId4"/>
          <a:srcRect t="11310"/>
          <a:stretch/>
        </p:blipFill>
        <p:spPr>
          <a:xfrm>
            <a:off x="3592287" y="2351947"/>
            <a:ext cx="2657854" cy="1767932"/>
          </a:xfrm>
          <a:prstGeom prst="rect">
            <a:avLst/>
          </a:prstGeom>
        </p:spPr>
      </p:pic>
      <p:pic>
        <p:nvPicPr>
          <p:cNvPr id="22" name="Picture 21">
            <a:extLst>
              <a:ext uri="{FF2B5EF4-FFF2-40B4-BE49-F238E27FC236}">
                <a16:creationId xmlns:a16="http://schemas.microsoft.com/office/drawing/2014/main" id="{38D3045E-7497-3C72-5558-300F1D86DE84}"/>
              </a:ext>
            </a:extLst>
          </p:cNvPr>
          <p:cNvPicPr>
            <a:picLocks noChangeAspect="1"/>
          </p:cNvPicPr>
          <p:nvPr/>
        </p:nvPicPr>
        <p:blipFill rotWithShape="1">
          <a:blip r:embed="rId5"/>
          <a:srcRect t="15373"/>
          <a:stretch/>
        </p:blipFill>
        <p:spPr>
          <a:xfrm>
            <a:off x="322866" y="2358932"/>
            <a:ext cx="2655466" cy="1685438"/>
          </a:xfrm>
          <a:prstGeom prst="rect">
            <a:avLst/>
          </a:prstGeom>
        </p:spPr>
      </p:pic>
      <p:sp>
        <p:nvSpPr>
          <p:cNvPr id="29" name="TextBox 28">
            <a:extLst>
              <a:ext uri="{FF2B5EF4-FFF2-40B4-BE49-F238E27FC236}">
                <a16:creationId xmlns:a16="http://schemas.microsoft.com/office/drawing/2014/main" id="{5C0047D5-FBD3-9E3F-5F4C-0A6F9446FE23}"/>
              </a:ext>
            </a:extLst>
          </p:cNvPr>
          <p:cNvSpPr txBox="1"/>
          <p:nvPr/>
        </p:nvSpPr>
        <p:spPr>
          <a:xfrm>
            <a:off x="1828982" y="1814792"/>
            <a:ext cx="6096000" cy="923330"/>
          </a:xfrm>
          <a:prstGeom prst="rect">
            <a:avLst/>
          </a:prstGeom>
          <a:noFill/>
        </p:spPr>
        <p:txBody>
          <a:bodyPr wrap="square">
            <a:spAutoFit/>
          </a:bodyPr>
          <a:lstStyle/>
          <a:p>
            <a:pPr algn="ctr" rtl="0">
              <a:spcBef>
                <a:spcPts val="0"/>
              </a:spcBef>
              <a:spcAft>
                <a:spcPts val="0"/>
              </a:spcAft>
            </a:pPr>
            <a:r>
              <a:rPr lang="en-US" sz="1800" b="1" i="0" u="none" strike="noStrike" dirty="0">
                <a:solidFill>
                  <a:srgbClr val="64B3DE"/>
                </a:solidFill>
                <a:effectLst/>
                <a:latin typeface="Calibri" panose="020F0502020204030204" pitchFamily="34" charset="0"/>
              </a:rPr>
              <a:t>Batch 2: March 18 </a:t>
            </a:r>
            <a:endParaRPr lang="en-US" b="0" dirty="0">
              <a:effectLst/>
            </a:endParaRPr>
          </a:p>
          <a:p>
            <a:br>
              <a:rPr lang="en-US" dirty="0"/>
            </a:br>
            <a:endParaRPr lang="en-PH" dirty="0"/>
          </a:p>
        </p:txBody>
      </p:sp>
      <p:sp>
        <p:nvSpPr>
          <p:cNvPr id="31" name="TextBox 30">
            <a:extLst>
              <a:ext uri="{FF2B5EF4-FFF2-40B4-BE49-F238E27FC236}">
                <a16:creationId xmlns:a16="http://schemas.microsoft.com/office/drawing/2014/main" id="{BBF3CDEF-BEBF-47C0-EE31-06EF42D03B8A}"/>
              </a:ext>
            </a:extLst>
          </p:cNvPr>
          <p:cNvSpPr txBox="1"/>
          <p:nvPr/>
        </p:nvSpPr>
        <p:spPr>
          <a:xfrm>
            <a:off x="6962775" y="2738122"/>
            <a:ext cx="4689475" cy="1857368"/>
          </a:xfrm>
          <a:prstGeom prst="rect">
            <a:avLst/>
          </a:prstGeom>
          <a:noFill/>
        </p:spPr>
        <p:txBody>
          <a:bodyPr wrap="square">
            <a:spAutoFit/>
          </a:bodyPr>
          <a:lstStyle/>
          <a:p>
            <a:pPr marL="285750" indent="-285750">
              <a:lnSpc>
                <a:spcPct val="107000"/>
              </a:lnSpc>
              <a:buFont typeface="Arial" panose="020B0604020202020204" pitchFamily="34" charset="0"/>
              <a:buChar char="•"/>
            </a:pPr>
            <a:r>
              <a:rPr lang="en-PH" sz="1800" kern="100" dirty="0">
                <a:effectLst/>
                <a:latin typeface="Calibri" panose="020F0502020204030204" pitchFamily="34" charset="0"/>
                <a:ea typeface="Calibri" panose="020F0502020204030204" pitchFamily="34" charset="0"/>
                <a:cs typeface="Times New Roman" panose="02020603050405020304" pitchFamily="18" charset="0"/>
              </a:rPr>
              <a:t>Backgrounder</a:t>
            </a:r>
          </a:p>
          <a:p>
            <a:pPr marL="285750" indent="-285750">
              <a:lnSpc>
                <a:spcPct val="107000"/>
              </a:lnSpc>
              <a:buFont typeface="Arial" panose="020B0604020202020204" pitchFamily="34" charset="0"/>
              <a:buChar char="•"/>
            </a:pPr>
            <a:r>
              <a:rPr lang="en-PH" sz="1800" kern="100" dirty="0">
                <a:effectLst/>
                <a:latin typeface="Calibri" panose="020F0502020204030204" pitchFamily="34" charset="0"/>
                <a:ea typeface="Calibri" panose="020F0502020204030204" pitchFamily="34" charset="0"/>
                <a:cs typeface="Times New Roman" panose="02020603050405020304" pitchFamily="18" charset="0"/>
              </a:rPr>
              <a:t>Lessons on TB 101, COVID-19/PPR and </a:t>
            </a:r>
            <a:r>
              <a:rPr lang="en-PH" sz="1800" kern="100" dirty="0" err="1">
                <a:effectLst/>
                <a:latin typeface="Calibri" panose="020F0502020204030204" pitchFamily="34" charset="0"/>
                <a:ea typeface="Calibri" panose="020F0502020204030204" pitchFamily="34" charset="0"/>
                <a:cs typeface="Times New Roman" panose="02020603050405020304" pitchFamily="18" charset="0"/>
              </a:rPr>
              <a:t>QnA</a:t>
            </a:r>
            <a:endParaRPr lang="en-PH"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07000"/>
              </a:lnSpc>
              <a:buFont typeface="Arial" panose="020B0604020202020204" pitchFamily="34" charset="0"/>
              <a:buChar char="•"/>
            </a:pPr>
            <a:r>
              <a:rPr lang="en-PH" kern="100" dirty="0">
                <a:latin typeface="Calibri" panose="020F0502020204030204" pitchFamily="34" charset="0"/>
                <a:ea typeface="Calibri" panose="020F0502020204030204" pitchFamily="34" charset="0"/>
                <a:cs typeface="Times New Roman" panose="02020603050405020304" pitchFamily="18" charset="0"/>
              </a:rPr>
              <a:t>Roles of a Peer Educator </a:t>
            </a:r>
            <a:endParaRPr lang="en-PH"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07000"/>
              </a:lnSpc>
              <a:buFont typeface="Arial" panose="020B0604020202020204" pitchFamily="34" charset="0"/>
              <a:buChar char="•"/>
            </a:pPr>
            <a:r>
              <a:rPr lang="en-PH" sz="1800" kern="100" dirty="0">
                <a:effectLst/>
                <a:latin typeface="Calibri" panose="020F0502020204030204" pitchFamily="34" charset="0"/>
                <a:ea typeface="Calibri" panose="020F0502020204030204" pitchFamily="34" charset="0"/>
                <a:cs typeface="Times New Roman" panose="02020603050405020304" pitchFamily="18" charset="0"/>
              </a:rPr>
              <a:t>Review of Lectures</a:t>
            </a:r>
          </a:p>
          <a:p>
            <a:pPr marL="285750" indent="-285750">
              <a:lnSpc>
                <a:spcPct val="107000"/>
              </a:lnSpc>
              <a:buFont typeface="Arial" panose="020B0604020202020204" pitchFamily="34" charset="0"/>
              <a:buChar char="•"/>
            </a:pPr>
            <a:r>
              <a:rPr lang="en-PH" sz="1800" kern="100" dirty="0">
                <a:effectLst/>
                <a:latin typeface="Calibri" panose="020F0502020204030204" pitchFamily="34" charset="0"/>
                <a:ea typeface="Calibri" panose="020F0502020204030204" pitchFamily="34" charset="0"/>
                <a:cs typeface="Times New Roman" panose="02020603050405020304" pitchFamily="18" charset="0"/>
              </a:rPr>
              <a:t>Brainstorming on possible questions</a:t>
            </a:r>
          </a:p>
          <a:p>
            <a:pPr marL="285750" indent="-285750">
              <a:lnSpc>
                <a:spcPct val="107000"/>
              </a:lnSpc>
              <a:buFont typeface="Arial" panose="020B0604020202020204" pitchFamily="34" charset="0"/>
              <a:buChar char="•"/>
            </a:pPr>
            <a:r>
              <a:rPr lang="en-PH" kern="100" dirty="0">
                <a:latin typeface="Calibri" panose="020F0502020204030204" pitchFamily="34" charset="0"/>
                <a:ea typeface="Calibri" panose="020F0502020204030204" pitchFamily="34" charset="0"/>
                <a:cs typeface="Times New Roman" panose="02020603050405020304" pitchFamily="18" charset="0"/>
              </a:rPr>
              <a:t>Assignment for Day 1</a:t>
            </a:r>
            <a:endParaRPr lang="en-PH"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2" name="TextBox 31">
            <a:extLst>
              <a:ext uri="{FF2B5EF4-FFF2-40B4-BE49-F238E27FC236}">
                <a16:creationId xmlns:a16="http://schemas.microsoft.com/office/drawing/2014/main" id="{37C4FCA5-F12C-40AB-DE9A-3D0399E5C498}"/>
              </a:ext>
            </a:extLst>
          </p:cNvPr>
          <p:cNvSpPr txBox="1"/>
          <p:nvPr/>
        </p:nvSpPr>
        <p:spPr>
          <a:xfrm>
            <a:off x="7094221" y="2067681"/>
            <a:ext cx="2889432" cy="1200329"/>
          </a:xfrm>
          <a:prstGeom prst="rect">
            <a:avLst/>
          </a:prstGeom>
          <a:noFill/>
        </p:spPr>
        <p:txBody>
          <a:bodyPr wrap="square">
            <a:spAutoFit/>
          </a:bodyPr>
          <a:lstStyle/>
          <a:p>
            <a:pPr rtl="0">
              <a:spcBef>
                <a:spcPts val="0"/>
              </a:spcBef>
              <a:spcAft>
                <a:spcPts val="0"/>
              </a:spcAft>
            </a:pPr>
            <a:r>
              <a:rPr lang="en-US" sz="2400" b="1" i="0" u="none" strike="noStrike" dirty="0">
                <a:solidFill>
                  <a:srgbClr val="64B3DE"/>
                </a:solidFill>
                <a:effectLst/>
                <a:latin typeface="Calibri" panose="020F0502020204030204" pitchFamily="34" charset="0"/>
              </a:rPr>
              <a:t>ACTIVITIES</a:t>
            </a:r>
            <a:endParaRPr lang="en-US" sz="2400" b="0" dirty="0">
              <a:effectLst/>
            </a:endParaRPr>
          </a:p>
          <a:p>
            <a:br>
              <a:rPr lang="en-US" sz="2400" dirty="0"/>
            </a:br>
            <a:endParaRPr lang="en-PH" sz="2400" dirty="0"/>
          </a:p>
        </p:txBody>
      </p:sp>
    </p:spTree>
    <p:extLst>
      <p:ext uri="{BB962C8B-B14F-4D97-AF65-F5344CB8AC3E}">
        <p14:creationId xmlns:p14="http://schemas.microsoft.com/office/powerpoint/2010/main" val="8218970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20B81A-5502-8C76-BB57-DA1605B52724}"/>
              </a:ext>
            </a:extLst>
          </p:cNvPr>
          <p:cNvSpPr>
            <a:spLocks noGrp="1"/>
          </p:cNvSpPr>
          <p:nvPr>
            <p:ph type="title"/>
          </p:nvPr>
        </p:nvSpPr>
        <p:spPr>
          <a:xfrm>
            <a:off x="768532" y="651404"/>
            <a:ext cx="10515600" cy="1325563"/>
          </a:xfrm>
        </p:spPr>
        <p:txBody>
          <a:bodyPr/>
          <a:lstStyle/>
          <a:p>
            <a:pPr algn="ctr"/>
            <a:r>
              <a:rPr lang="en-PH" b="1" dirty="0"/>
              <a:t>Peer Educators Training Day 2</a:t>
            </a:r>
          </a:p>
        </p:txBody>
      </p:sp>
      <p:sp>
        <p:nvSpPr>
          <p:cNvPr id="4" name="TextBox 3">
            <a:extLst>
              <a:ext uri="{FF2B5EF4-FFF2-40B4-BE49-F238E27FC236}">
                <a16:creationId xmlns:a16="http://schemas.microsoft.com/office/drawing/2014/main" id="{43001BF3-269F-203E-8F77-D367E54E6FC6}"/>
              </a:ext>
            </a:extLst>
          </p:cNvPr>
          <p:cNvSpPr txBox="1"/>
          <p:nvPr/>
        </p:nvSpPr>
        <p:spPr>
          <a:xfrm>
            <a:off x="-514730" y="2067681"/>
            <a:ext cx="3733982" cy="646331"/>
          </a:xfrm>
          <a:prstGeom prst="rect">
            <a:avLst/>
          </a:prstGeom>
          <a:noFill/>
        </p:spPr>
        <p:txBody>
          <a:bodyPr wrap="square">
            <a:spAutoFit/>
          </a:bodyPr>
          <a:lstStyle/>
          <a:p>
            <a:pPr algn="ctr" rtl="0">
              <a:spcBef>
                <a:spcPts val="0"/>
              </a:spcBef>
              <a:spcAft>
                <a:spcPts val="0"/>
              </a:spcAft>
            </a:pPr>
            <a:r>
              <a:rPr lang="en-US" sz="1800" b="1" i="0" u="none" strike="noStrike" dirty="0">
                <a:solidFill>
                  <a:srgbClr val="64B3DE"/>
                </a:solidFill>
                <a:effectLst/>
                <a:latin typeface="Calibri" panose="020F0502020204030204" pitchFamily="34" charset="0"/>
              </a:rPr>
              <a:t>Batch 1: March 23</a:t>
            </a:r>
            <a:br>
              <a:rPr lang="en-US" dirty="0"/>
            </a:br>
            <a:endParaRPr lang="en-PH" dirty="0"/>
          </a:p>
        </p:txBody>
      </p:sp>
      <p:sp>
        <p:nvSpPr>
          <p:cNvPr id="29" name="TextBox 28">
            <a:extLst>
              <a:ext uri="{FF2B5EF4-FFF2-40B4-BE49-F238E27FC236}">
                <a16:creationId xmlns:a16="http://schemas.microsoft.com/office/drawing/2014/main" id="{5C0047D5-FBD3-9E3F-5F4C-0A6F9446FE23}"/>
              </a:ext>
            </a:extLst>
          </p:cNvPr>
          <p:cNvSpPr txBox="1"/>
          <p:nvPr/>
        </p:nvSpPr>
        <p:spPr>
          <a:xfrm>
            <a:off x="3350698" y="2033634"/>
            <a:ext cx="2499358" cy="923330"/>
          </a:xfrm>
          <a:prstGeom prst="rect">
            <a:avLst/>
          </a:prstGeom>
          <a:noFill/>
        </p:spPr>
        <p:txBody>
          <a:bodyPr wrap="square">
            <a:spAutoFit/>
          </a:bodyPr>
          <a:lstStyle/>
          <a:p>
            <a:pPr algn="ctr" rtl="0">
              <a:spcBef>
                <a:spcPts val="0"/>
              </a:spcBef>
              <a:spcAft>
                <a:spcPts val="0"/>
              </a:spcAft>
            </a:pPr>
            <a:r>
              <a:rPr lang="en-US" sz="1800" b="1" i="0" u="none" strike="noStrike" dirty="0">
                <a:solidFill>
                  <a:srgbClr val="64B3DE"/>
                </a:solidFill>
                <a:effectLst/>
                <a:latin typeface="Calibri" panose="020F0502020204030204" pitchFamily="34" charset="0"/>
              </a:rPr>
              <a:t>Batch 2: March 24 </a:t>
            </a:r>
            <a:endParaRPr lang="en-US" b="0" dirty="0">
              <a:effectLst/>
            </a:endParaRPr>
          </a:p>
          <a:p>
            <a:br>
              <a:rPr lang="en-US" dirty="0"/>
            </a:br>
            <a:endParaRPr lang="en-PH" dirty="0"/>
          </a:p>
        </p:txBody>
      </p:sp>
      <p:sp>
        <p:nvSpPr>
          <p:cNvPr id="31" name="TextBox 30">
            <a:extLst>
              <a:ext uri="{FF2B5EF4-FFF2-40B4-BE49-F238E27FC236}">
                <a16:creationId xmlns:a16="http://schemas.microsoft.com/office/drawing/2014/main" id="{BBF3CDEF-BEBF-47C0-EE31-06EF42D03B8A}"/>
              </a:ext>
            </a:extLst>
          </p:cNvPr>
          <p:cNvSpPr txBox="1"/>
          <p:nvPr/>
        </p:nvSpPr>
        <p:spPr>
          <a:xfrm>
            <a:off x="6962775" y="2738122"/>
            <a:ext cx="4689475" cy="2552237"/>
          </a:xfrm>
          <a:prstGeom prst="rect">
            <a:avLst/>
          </a:prstGeom>
          <a:noFill/>
        </p:spPr>
        <p:txBody>
          <a:bodyPr wrap="square">
            <a:spAutoFit/>
          </a:bodyPr>
          <a:lstStyle/>
          <a:p>
            <a:pPr>
              <a:lnSpc>
                <a:spcPct val="107000"/>
              </a:lnSpc>
              <a:spcAft>
                <a:spcPts val="800"/>
              </a:spcAft>
            </a:pPr>
            <a:r>
              <a:rPr lang="en-PH" sz="1800" b="1" kern="100" dirty="0">
                <a:effectLst/>
                <a:latin typeface="Calibri" panose="020F0502020204030204" pitchFamily="34" charset="0"/>
                <a:ea typeface="Calibri" panose="020F0502020204030204" pitchFamily="34" charset="0"/>
                <a:cs typeface="Times New Roman" panose="02020603050405020304" pitchFamily="18" charset="0"/>
              </a:rPr>
              <a:t>Day 2: March 23</a:t>
            </a:r>
            <a:endParaRPr lang="en-PH" b="1" kern="100" dirty="0">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r>
              <a:rPr lang="en-PH" sz="1800" kern="100" dirty="0">
                <a:effectLst/>
                <a:latin typeface="Calibri" panose="020F0502020204030204" pitchFamily="34" charset="0"/>
                <a:ea typeface="Calibri" panose="020F0502020204030204" pitchFamily="34" charset="0"/>
                <a:cs typeface="Times New Roman" panose="02020603050405020304" pitchFamily="18" charset="0"/>
              </a:rPr>
              <a:t>Recap of the Previous Day/Session</a:t>
            </a:r>
          </a:p>
          <a:p>
            <a:pPr marL="285750" indent="-285750">
              <a:buFont typeface="Arial" panose="020B0604020202020204" pitchFamily="34" charset="0"/>
              <a:buChar char="•"/>
            </a:pPr>
            <a:r>
              <a:rPr lang="en-PH" sz="1800" kern="100" dirty="0">
                <a:effectLst/>
                <a:latin typeface="Calibri" panose="020F0502020204030204" pitchFamily="34" charset="0"/>
                <a:ea typeface="Calibri" panose="020F0502020204030204" pitchFamily="34" charset="0"/>
                <a:cs typeface="Times New Roman" panose="02020603050405020304" pitchFamily="18" charset="0"/>
              </a:rPr>
              <a:t>Review of Lectures</a:t>
            </a:r>
          </a:p>
          <a:p>
            <a:pPr marL="285750" indent="-285750">
              <a:buFont typeface="Arial" panose="020B0604020202020204" pitchFamily="34" charset="0"/>
              <a:buChar char="•"/>
            </a:pPr>
            <a:r>
              <a:rPr lang="en-PH" sz="1800" kern="100" dirty="0">
                <a:effectLst/>
                <a:latin typeface="Calibri" panose="020F0502020204030204" pitchFamily="34" charset="0"/>
                <a:ea typeface="Calibri" panose="020F0502020204030204" pitchFamily="34" charset="0"/>
                <a:cs typeface="Times New Roman" panose="02020603050405020304" pitchFamily="18" charset="0"/>
              </a:rPr>
              <a:t>Return Demonstration and Feedbacking (Assignment: Prepared script)</a:t>
            </a:r>
          </a:p>
          <a:p>
            <a:pPr marL="285750" indent="-285750">
              <a:buFont typeface="Arial" panose="020B0604020202020204" pitchFamily="34" charset="0"/>
              <a:buChar char="•"/>
            </a:pPr>
            <a:r>
              <a:rPr lang="en-PH" sz="1800" kern="100" dirty="0">
                <a:effectLst/>
                <a:latin typeface="Calibri" panose="020F0502020204030204" pitchFamily="34" charset="0"/>
                <a:ea typeface="Calibri" panose="020F0502020204030204" pitchFamily="34" charset="0"/>
                <a:cs typeface="Times New Roman" panose="02020603050405020304" pitchFamily="18" charset="0"/>
              </a:rPr>
              <a:t>Monitoring (</a:t>
            </a:r>
            <a:r>
              <a:rPr lang="en-PH" kern="100" dirty="0">
                <a:latin typeface="Calibri" panose="020F0502020204030204" pitchFamily="34" charset="0"/>
                <a:ea typeface="Calibri" panose="020F0502020204030204" pitchFamily="34" charset="0"/>
                <a:cs typeface="Times New Roman" panose="02020603050405020304" pitchFamily="18" charset="0"/>
              </a:rPr>
              <a:t>A</a:t>
            </a:r>
            <a:r>
              <a:rPr lang="en-PH" sz="1800" kern="100" dirty="0">
                <a:effectLst/>
                <a:latin typeface="Calibri" panose="020F0502020204030204" pitchFamily="34" charset="0"/>
                <a:ea typeface="Calibri" panose="020F0502020204030204" pitchFamily="34" charset="0"/>
                <a:cs typeface="Times New Roman" panose="02020603050405020304" pitchFamily="18" charset="0"/>
              </a:rPr>
              <a:t>ttendance sheet) </a:t>
            </a:r>
          </a:p>
          <a:p>
            <a:pPr marL="285750" indent="-285750">
              <a:buFont typeface="Arial" panose="020B0604020202020204" pitchFamily="34" charset="0"/>
              <a:buChar char="•"/>
            </a:pPr>
            <a:r>
              <a:rPr lang="en-PH" kern="100" dirty="0">
                <a:latin typeface="Calibri" panose="020F0502020204030204" pitchFamily="34" charset="0"/>
                <a:ea typeface="Calibri" panose="020F0502020204030204" pitchFamily="34" charset="0"/>
                <a:cs typeface="Times New Roman" panose="02020603050405020304" pitchFamily="18" charset="0"/>
              </a:rPr>
              <a:t>T-shirt and materials distribution</a:t>
            </a:r>
          </a:p>
          <a:p>
            <a:pPr marL="285750" indent="-285750">
              <a:buFont typeface="Arial" panose="020B0604020202020204" pitchFamily="34" charset="0"/>
              <a:buChar char="•"/>
            </a:pPr>
            <a:r>
              <a:rPr lang="en-PH" kern="100" dirty="0">
                <a:latin typeface="Calibri" panose="020F0502020204030204" pitchFamily="34" charset="0"/>
                <a:ea typeface="Calibri" panose="020F0502020204030204" pitchFamily="34" charset="0"/>
                <a:cs typeface="Times New Roman" panose="02020603050405020304" pitchFamily="18" charset="0"/>
              </a:rPr>
              <a:t>Awarding of Certificates</a:t>
            </a:r>
          </a:p>
        </p:txBody>
      </p:sp>
      <p:sp>
        <p:nvSpPr>
          <p:cNvPr id="32" name="TextBox 31">
            <a:extLst>
              <a:ext uri="{FF2B5EF4-FFF2-40B4-BE49-F238E27FC236}">
                <a16:creationId xmlns:a16="http://schemas.microsoft.com/office/drawing/2014/main" id="{37C4FCA5-F12C-40AB-DE9A-3D0399E5C498}"/>
              </a:ext>
            </a:extLst>
          </p:cNvPr>
          <p:cNvSpPr txBox="1"/>
          <p:nvPr/>
        </p:nvSpPr>
        <p:spPr>
          <a:xfrm>
            <a:off x="7094221" y="2067681"/>
            <a:ext cx="2889432" cy="1200329"/>
          </a:xfrm>
          <a:prstGeom prst="rect">
            <a:avLst/>
          </a:prstGeom>
          <a:noFill/>
        </p:spPr>
        <p:txBody>
          <a:bodyPr wrap="square">
            <a:spAutoFit/>
          </a:bodyPr>
          <a:lstStyle/>
          <a:p>
            <a:pPr rtl="0">
              <a:spcBef>
                <a:spcPts val="0"/>
              </a:spcBef>
              <a:spcAft>
                <a:spcPts val="0"/>
              </a:spcAft>
            </a:pPr>
            <a:r>
              <a:rPr lang="en-US" sz="2400" b="1" i="0" u="none" strike="noStrike" dirty="0">
                <a:solidFill>
                  <a:srgbClr val="64B3DE"/>
                </a:solidFill>
                <a:effectLst/>
                <a:latin typeface="Calibri" panose="020F0502020204030204" pitchFamily="34" charset="0"/>
              </a:rPr>
              <a:t>ACTIVITIES</a:t>
            </a:r>
            <a:endParaRPr lang="en-US" sz="2400" b="0" dirty="0">
              <a:effectLst/>
            </a:endParaRPr>
          </a:p>
          <a:p>
            <a:br>
              <a:rPr lang="en-US" sz="2400" dirty="0"/>
            </a:br>
            <a:endParaRPr lang="en-PH" sz="2400" dirty="0"/>
          </a:p>
        </p:txBody>
      </p:sp>
      <p:pic>
        <p:nvPicPr>
          <p:cNvPr id="1028" name="Picture 4" descr="May be an image of 11 people and text">
            <a:extLst>
              <a:ext uri="{FF2B5EF4-FFF2-40B4-BE49-F238E27FC236}">
                <a16:creationId xmlns:a16="http://schemas.microsoft.com/office/drawing/2014/main" id="{69D68821-D0B4-DCFE-6169-31C4A7533E2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2686"/>
          <a:stretch/>
        </p:blipFill>
        <p:spPr bwMode="auto">
          <a:xfrm>
            <a:off x="438712" y="4065035"/>
            <a:ext cx="2780540" cy="161230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FA97B4E0-EEA8-9CDB-5E47-75F4775EF9F5}"/>
              </a:ext>
            </a:extLst>
          </p:cNvPr>
          <p:cNvPicPr>
            <a:picLocks noChangeAspect="1"/>
          </p:cNvPicPr>
          <p:nvPr/>
        </p:nvPicPr>
        <p:blipFill rotWithShape="1">
          <a:blip r:embed="rId3"/>
          <a:srcRect t="19104" r="4412" b="13483"/>
          <a:stretch/>
        </p:blipFill>
        <p:spPr>
          <a:xfrm>
            <a:off x="438712" y="2533650"/>
            <a:ext cx="2780540" cy="1523831"/>
          </a:xfrm>
          <a:prstGeom prst="rect">
            <a:avLst/>
          </a:prstGeom>
        </p:spPr>
      </p:pic>
      <p:pic>
        <p:nvPicPr>
          <p:cNvPr id="33" name="Picture 32">
            <a:extLst>
              <a:ext uri="{FF2B5EF4-FFF2-40B4-BE49-F238E27FC236}">
                <a16:creationId xmlns:a16="http://schemas.microsoft.com/office/drawing/2014/main" id="{D1319C5A-0C3A-1126-EBF3-A4A06DB16E94}"/>
              </a:ext>
            </a:extLst>
          </p:cNvPr>
          <p:cNvPicPr>
            <a:picLocks noChangeAspect="1"/>
          </p:cNvPicPr>
          <p:nvPr/>
        </p:nvPicPr>
        <p:blipFill>
          <a:blip r:embed="rId4"/>
          <a:stretch>
            <a:fillRect/>
          </a:stretch>
        </p:blipFill>
        <p:spPr>
          <a:xfrm>
            <a:off x="3729554" y="3552788"/>
            <a:ext cx="2781490" cy="2085404"/>
          </a:xfrm>
          <a:prstGeom prst="rect">
            <a:avLst/>
          </a:prstGeom>
        </p:spPr>
      </p:pic>
      <p:pic>
        <p:nvPicPr>
          <p:cNvPr id="34" name="Picture 2" descr="May be an image of 13 people, people studying and text">
            <a:extLst>
              <a:ext uri="{FF2B5EF4-FFF2-40B4-BE49-F238E27FC236}">
                <a16:creationId xmlns:a16="http://schemas.microsoft.com/office/drawing/2014/main" id="{11641482-705B-DC3E-C78E-D5E25307B93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 b="22108"/>
          <a:stretch/>
        </p:blipFill>
        <p:spPr bwMode="auto">
          <a:xfrm>
            <a:off x="3746346" y="2504011"/>
            <a:ext cx="2764698" cy="16174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475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20B81A-5502-8C76-BB57-DA1605B52724}"/>
              </a:ext>
            </a:extLst>
          </p:cNvPr>
          <p:cNvSpPr>
            <a:spLocks noGrp="1"/>
          </p:cNvSpPr>
          <p:nvPr>
            <p:ph type="title"/>
          </p:nvPr>
        </p:nvSpPr>
        <p:spPr/>
        <p:txBody>
          <a:bodyPr/>
          <a:lstStyle/>
          <a:p>
            <a:pPr algn="ctr"/>
            <a:r>
              <a:rPr lang="en-PH" b="1" dirty="0"/>
              <a:t>Training of TODA Peer Educators</a:t>
            </a:r>
          </a:p>
        </p:txBody>
      </p:sp>
      <p:pic>
        <p:nvPicPr>
          <p:cNvPr id="10" name="image3.jpg">
            <a:extLst>
              <a:ext uri="{FF2B5EF4-FFF2-40B4-BE49-F238E27FC236}">
                <a16:creationId xmlns:a16="http://schemas.microsoft.com/office/drawing/2014/main" id="{FCDE4947-D158-06BF-2AD1-A9A691334B3A}"/>
              </a:ext>
            </a:extLst>
          </p:cNvPr>
          <p:cNvPicPr>
            <a:picLocks noGrp="1"/>
          </p:cNvPicPr>
          <p:nvPr>
            <p:ph sz="quarter" idx="4"/>
          </p:nvPr>
        </p:nvPicPr>
        <p:blipFill rotWithShape="1">
          <a:blip r:embed="rId2"/>
          <a:srcRect t="25582"/>
          <a:stretch/>
        </p:blipFill>
        <p:spPr>
          <a:xfrm>
            <a:off x="6266868" y="3309257"/>
            <a:ext cx="4912782" cy="2679746"/>
          </a:xfrm>
          <a:prstGeom prst="rect">
            <a:avLst/>
          </a:prstGeom>
          <a:ln/>
        </p:spPr>
      </p:pic>
      <p:pic>
        <p:nvPicPr>
          <p:cNvPr id="11" name="image24.jpg">
            <a:extLst>
              <a:ext uri="{FF2B5EF4-FFF2-40B4-BE49-F238E27FC236}">
                <a16:creationId xmlns:a16="http://schemas.microsoft.com/office/drawing/2014/main" id="{0FAE4100-793F-5A81-274B-FCF395430F2A}"/>
              </a:ext>
            </a:extLst>
          </p:cNvPr>
          <p:cNvPicPr/>
          <p:nvPr/>
        </p:nvPicPr>
        <p:blipFill rotWithShape="1">
          <a:blip r:embed="rId3"/>
          <a:srcRect t="28679"/>
          <a:stretch/>
        </p:blipFill>
        <p:spPr>
          <a:xfrm>
            <a:off x="877313" y="3309257"/>
            <a:ext cx="5082735" cy="2647406"/>
          </a:xfrm>
          <a:prstGeom prst="rect">
            <a:avLst/>
          </a:prstGeom>
          <a:ln/>
        </p:spPr>
      </p:pic>
      <p:sp>
        <p:nvSpPr>
          <p:cNvPr id="13" name="Content Placeholder 12">
            <a:extLst>
              <a:ext uri="{FF2B5EF4-FFF2-40B4-BE49-F238E27FC236}">
                <a16:creationId xmlns:a16="http://schemas.microsoft.com/office/drawing/2014/main" id="{6D6A6973-57D8-9603-1C63-CE8E2C00F880}"/>
              </a:ext>
            </a:extLst>
          </p:cNvPr>
          <p:cNvSpPr>
            <a:spLocks noGrp="1"/>
          </p:cNvSpPr>
          <p:nvPr>
            <p:ph sz="half" idx="2"/>
          </p:nvPr>
        </p:nvSpPr>
        <p:spPr>
          <a:xfrm>
            <a:off x="839788" y="2351087"/>
            <a:ext cx="10646683" cy="3684588"/>
          </a:xfrm>
        </p:spPr>
        <p:txBody>
          <a:bodyPr/>
          <a:lstStyle/>
          <a:p>
            <a:r>
              <a:rPr lang="en-PH" dirty="0"/>
              <a:t>Batch 1 and Batch 2 TODA Peer Educators Training Completers                                                      </a:t>
            </a:r>
          </a:p>
        </p:txBody>
      </p:sp>
    </p:spTree>
    <p:extLst>
      <p:ext uri="{BB962C8B-B14F-4D97-AF65-F5344CB8AC3E}">
        <p14:creationId xmlns:p14="http://schemas.microsoft.com/office/powerpoint/2010/main" val="660538944"/>
      </p:ext>
    </p:extLst>
  </p:cSld>
  <p:clrMapOvr>
    <a:masterClrMapping/>
  </p:clrMapOvr>
</p:sld>
</file>

<file path=ppt/theme/theme1.xml><?xml version="1.0" encoding="utf-8"?>
<a:theme xmlns:a="http://schemas.openxmlformats.org/drawingml/2006/main" name="Plain Text Content">
  <a:themeElements>
    <a:clrScheme name="Blue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Corbel">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CHIEVE Deck Presentation" id="{ED142B78-A014-E247-B6E2-0D20B5FB40E0}" vid="{189EDE82-F663-024F-9372-00A3323F330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Plain Text Content</Template>
  <TotalTime>2368</TotalTime>
  <Words>1396</Words>
  <Application>Microsoft Office PowerPoint</Application>
  <PresentationFormat>Widescreen</PresentationFormat>
  <Paragraphs>88</Paragraphs>
  <Slides>17</Slides>
  <Notes>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17</vt:i4>
      </vt:variant>
    </vt:vector>
  </HeadingPairs>
  <TitlesOfParts>
    <vt:vector size="21" baseType="lpstr">
      <vt:lpstr>Arial</vt:lpstr>
      <vt:lpstr>Calibri</vt:lpstr>
      <vt:lpstr>Corbel</vt:lpstr>
      <vt:lpstr>Plain Text Content</vt:lpstr>
      <vt:lpstr>PowerPoint Presentation</vt:lpstr>
      <vt:lpstr>Background of the LMP</vt:lpstr>
      <vt:lpstr>Background of the LMP</vt:lpstr>
      <vt:lpstr>PowerPoint Presentation</vt:lpstr>
      <vt:lpstr>Costed Community Engagement Planning Workshop</vt:lpstr>
      <vt:lpstr>TODA Peer Educators Training on TB/COVID-19</vt:lpstr>
      <vt:lpstr>Peer Educators Training Day 1</vt:lpstr>
      <vt:lpstr>Peer Educators Training Day 2</vt:lpstr>
      <vt:lpstr>Training of TODA Peer Educators</vt:lpstr>
      <vt:lpstr>Objectives of the Capacity Building</vt:lpstr>
      <vt:lpstr>Roll-out of information dissemination by TODA Peer Educators</vt:lpstr>
      <vt:lpstr>Roll-out of information dissemination by TODA Peer Educators</vt:lpstr>
      <vt:lpstr>PowerPoint Presentation</vt:lpstr>
      <vt:lpstr>PowerPoint Presentation</vt:lpstr>
      <vt:lpstr>Recommendations</vt:lpstr>
      <vt:lpstr>Recommendations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TB LON Report</dc:title>
  <dc:creator>S</dc:creator>
  <cp:lastModifiedBy>ACHIEVE INC</cp:lastModifiedBy>
  <cp:revision>70</cp:revision>
  <dcterms:created xsi:type="dcterms:W3CDTF">2021-08-02T06:05:31Z</dcterms:created>
  <dcterms:modified xsi:type="dcterms:W3CDTF">2024-04-04T18:42:53Z</dcterms:modified>
</cp:coreProperties>
</file>