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3" r:id="rId6"/>
    <p:sldId id="264" r:id="rId7"/>
    <p:sldId id="259" r:id="rId8"/>
    <p:sldId id="265"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6"/>
    <p:restoredTop sz="94656"/>
  </p:normalViewPr>
  <p:slideViewPr>
    <p:cSldViewPr snapToGrid="0" showGuides="1">
      <p:cViewPr varScale="1">
        <p:scale>
          <a:sx n="90" d="100"/>
          <a:sy n="90" d="100"/>
        </p:scale>
        <p:origin x="224" y="5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E600B-88DA-F04C-87D8-44048996B707}"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6DFE3969-B8BE-1242-B377-367568DB7DEA}">
      <dgm:prSet phldrT="[Text]" custT="1"/>
      <dgm:spPr>
        <a:blipFill rotWithShape="0">
          <a:blip xmlns:r="http://schemas.openxmlformats.org/officeDocument/2006/relationships" r:embed="rId1"/>
          <a:tile tx="0" ty="0" sx="100000" sy="100000" flip="none" algn="tl"/>
        </a:blipFill>
      </dgm:spPr>
      <dgm:t>
        <a:bodyPr/>
        <a:lstStyle/>
        <a:p>
          <a:pPr>
            <a:lnSpc>
              <a:spcPct val="150000"/>
            </a:lnSpc>
          </a:pPr>
          <a:r>
            <a:rPr lang="en-US" sz="1600" b="1" i="1" dirty="0">
              <a:solidFill>
                <a:srgbClr val="C00000"/>
              </a:solidFill>
            </a:rPr>
            <a:t>Objective 1:</a:t>
          </a:r>
        </a:p>
        <a:p>
          <a:pPr>
            <a:lnSpc>
              <a:spcPct val="150000"/>
            </a:lnSpc>
          </a:pPr>
          <a:r>
            <a:rPr lang="en-US" sz="1600" b="1" i="1" dirty="0">
              <a:solidFill>
                <a:srgbClr val="C00000"/>
              </a:solidFill>
            </a:rPr>
            <a:t>Inclusions of the TB KVPs and LMPs in TB networks</a:t>
          </a:r>
        </a:p>
      </dgm:t>
    </dgm:pt>
    <dgm:pt modelId="{42F919D3-D3E6-0B4E-B5A4-6A221FC12D12}" type="parTrans" cxnId="{611692BD-4FFA-5948-8DBE-B48BB957345D}">
      <dgm:prSet/>
      <dgm:spPr/>
      <dgm:t>
        <a:bodyPr/>
        <a:lstStyle/>
        <a:p>
          <a:endParaRPr lang="en-US"/>
        </a:p>
      </dgm:t>
    </dgm:pt>
    <dgm:pt modelId="{BBA92C86-0518-A548-AC79-499601DA54EA}" type="sibTrans" cxnId="{611692BD-4FFA-5948-8DBE-B48BB957345D}">
      <dgm:prSet/>
      <dgm:spPr/>
      <dgm:t>
        <a:bodyPr/>
        <a:lstStyle/>
        <a:p>
          <a:endParaRPr lang="en-US"/>
        </a:p>
      </dgm:t>
    </dgm:pt>
    <dgm:pt modelId="{65BCEEBE-54F5-CB41-BDA1-72DAF3A01A0E}">
      <dgm:prSet phldrT="[Text]" custT="1"/>
      <dgm:spPr>
        <a:solidFill>
          <a:srgbClr val="FFC000"/>
        </a:solidFill>
      </dgm:spPr>
      <dgm:t>
        <a:bodyPr/>
        <a:lstStyle/>
        <a:p>
          <a:pPr>
            <a:lnSpc>
              <a:spcPct val="150000"/>
            </a:lnSpc>
          </a:pPr>
          <a:r>
            <a:rPr lang="en-US" sz="1600" b="1" i="1" dirty="0">
              <a:solidFill>
                <a:srgbClr val="7030A0"/>
              </a:solidFill>
            </a:rPr>
            <a:t>Objective 2: </a:t>
          </a:r>
        </a:p>
        <a:p>
          <a:pPr>
            <a:lnSpc>
              <a:spcPct val="150000"/>
            </a:lnSpc>
          </a:pPr>
          <a:r>
            <a:rPr lang="en-US" sz="1600" b="1" i="1" dirty="0">
              <a:solidFill>
                <a:srgbClr val="7030A0"/>
              </a:solidFill>
            </a:rPr>
            <a:t>Capacity building of TB KVPs and LMP Representatives</a:t>
          </a:r>
        </a:p>
      </dgm:t>
    </dgm:pt>
    <dgm:pt modelId="{F781D5D3-BF02-254F-B7C3-D14B1D99B3DF}" type="parTrans" cxnId="{B45B586B-4126-9843-9485-56CE2BEB5EBE}">
      <dgm:prSet/>
      <dgm:spPr/>
      <dgm:t>
        <a:bodyPr/>
        <a:lstStyle/>
        <a:p>
          <a:endParaRPr lang="en-US"/>
        </a:p>
      </dgm:t>
    </dgm:pt>
    <dgm:pt modelId="{9FB35F62-16AC-774E-9AC9-01EECEBD7DA7}" type="sibTrans" cxnId="{B45B586B-4126-9843-9485-56CE2BEB5EBE}">
      <dgm:prSet/>
      <dgm:spPr/>
      <dgm:t>
        <a:bodyPr/>
        <a:lstStyle/>
        <a:p>
          <a:endParaRPr lang="en-US"/>
        </a:p>
      </dgm:t>
    </dgm:pt>
    <dgm:pt modelId="{1D3B6D93-EA54-3449-8803-AAE3735216F5}">
      <dgm:prSet phldrT="[Text]" custT="1"/>
      <dgm:spPr>
        <a:blipFill rotWithShape="0">
          <a:blip xmlns:r="http://schemas.openxmlformats.org/officeDocument/2006/relationships" r:embed="rId2"/>
          <a:tile tx="0" ty="0" sx="100000" sy="100000" flip="none" algn="tl"/>
        </a:blipFill>
      </dgm:spPr>
      <dgm:t>
        <a:bodyPr/>
        <a:lstStyle/>
        <a:p>
          <a:pPr>
            <a:lnSpc>
              <a:spcPct val="150000"/>
            </a:lnSpc>
          </a:pPr>
          <a:r>
            <a:rPr lang="en-US" sz="1600" b="1" i="1" dirty="0">
              <a:solidFill>
                <a:srgbClr val="0070C0"/>
              </a:solidFill>
            </a:rPr>
            <a:t>Objective 3:</a:t>
          </a:r>
        </a:p>
        <a:p>
          <a:pPr>
            <a:lnSpc>
              <a:spcPct val="150000"/>
            </a:lnSpc>
          </a:pPr>
          <a:r>
            <a:rPr lang="en-US" sz="1600" b="1" i="1" dirty="0">
              <a:solidFill>
                <a:srgbClr val="0070C0"/>
              </a:solidFill>
            </a:rPr>
            <a:t>Advancing stakeholders’ engagement for advocacy-related LMPs </a:t>
          </a:r>
        </a:p>
      </dgm:t>
    </dgm:pt>
    <dgm:pt modelId="{533FC7BB-A3A8-B64E-BE69-DD82174FA285}" type="parTrans" cxnId="{4E56F356-3D5C-5048-80F5-DB8E5428C9B6}">
      <dgm:prSet/>
      <dgm:spPr/>
      <dgm:t>
        <a:bodyPr/>
        <a:lstStyle/>
        <a:p>
          <a:endParaRPr lang="en-US"/>
        </a:p>
      </dgm:t>
    </dgm:pt>
    <dgm:pt modelId="{000A4B2E-4043-7644-B611-4C6EAAF7F187}" type="sibTrans" cxnId="{4E56F356-3D5C-5048-80F5-DB8E5428C9B6}">
      <dgm:prSet/>
      <dgm:spPr/>
      <dgm:t>
        <a:bodyPr/>
        <a:lstStyle/>
        <a:p>
          <a:endParaRPr lang="en-US"/>
        </a:p>
      </dgm:t>
    </dgm:pt>
    <dgm:pt modelId="{D4830EF1-2CAA-7149-9E21-A3E1A54FD4D5}">
      <dgm:prSet custT="1"/>
      <dgm:spPr>
        <a:blipFill rotWithShape="0">
          <a:blip xmlns:r="http://schemas.openxmlformats.org/officeDocument/2006/relationships" r:embed="rId3"/>
          <a:tile tx="0" ty="0" sx="100000" sy="100000" flip="none" algn="tl"/>
        </a:blipFill>
      </dgm:spPr>
      <dgm:t>
        <a:bodyPr/>
        <a:lstStyle/>
        <a:p>
          <a:pPr>
            <a:lnSpc>
              <a:spcPct val="150000"/>
            </a:lnSpc>
          </a:pPr>
          <a:r>
            <a:rPr lang="en-US" sz="1600" b="1" i="1" dirty="0">
              <a:solidFill>
                <a:srgbClr val="00B050"/>
              </a:solidFill>
            </a:rPr>
            <a:t>Objective 4: </a:t>
          </a:r>
        </a:p>
        <a:p>
          <a:pPr>
            <a:lnSpc>
              <a:spcPct val="150000"/>
            </a:lnSpc>
          </a:pPr>
          <a:r>
            <a:rPr lang="en-US" sz="1600" b="1" i="1" dirty="0">
              <a:solidFill>
                <a:srgbClr val="00B050"/>
              </a:solidFill>
            </a:rPr>
            <a:t>Addressing social barriers, including legal and mental health barriers</a:t>
          </a:r>
        </a:p>
      </dgm:t>
    </dgm:pt>
    <dgm:pt modelId="{92115F70-F4EE-9B40-A197-E55F72886E86}" type="parTrans" cxnId="{D3B3AE0E-2F55-514B-A4FF-9F9E6C6DA148}">
      <dgm:prSet/>
      <dgm:spPr/>
      <dgm:t>
        <a:bodyPr/>
        <a:lstStyle/>
        <a:p>
          <a:endParaRPr lang="en-US"/>
        </a:p>
      </dgm:t>
    </dgm:pt>
    <dgm:pt modelId="{89E011E9-CED2-F948-961E-EE2866EACDE6}" type="sibTrans" cxnId="{D3B3AE0E-2F55-514B-A4FF-9F9E6C6DA148}">
      <dgm:prSet/>
      <dgm:spPr/>
      <dgm:t>
        <a:bodyPr/>
        <a:lstStyle/>
        <a:p>
          <a:endParaRPr lang="en-US"/>
        </a:p>
      </dgm:t>
    </dgm:pt>
    <dgm:pt modelId="{97F9A54E-6127-5C4C-A9FB-C695C8B38E9A}" type="pres">
      <dgm:prSet presAssocID="{95AE600B-88DA-F04C-87D8-44048996B707}" presName="Name0" presStyleCnt="0">
        <dgm:presLayoutVars>
          <dgm:dir/>
          <dgm:resizeHandles val="exact"/>
        </dgm:presLayoutVars>
      </dgm:prSet>
      <dgm:spPr/>
    </dgm:pt>
    <dgm:pt modelId="{DD47FDBA-0833-3D48-8E55-9F85DC96681F}" type="pres">
      <dgm:prSet presAssocID="{6DFE3969-B8BE-1242-B377-367568DB7DEA}" presName="node" presStyleLbl="node1" presStyleIdx="0" presStyleCnt="4">
        <dgm:presLayoutVars>
          <dgm:bulletEnabled val="1"/>
        </dgm:presLayoutVars>
      </dgm:prSet>
      <dgm:spPr/>
    </dgm:pt>
    <dgm:pt modelId="{F77AC4EB-395A-AB4B-9B67-D40CFF3B5211}" type="pres">
      <dgm:prSet presAssocID="{BBA92C86-0518-A548-AC79-499601DA54EA}" presName="sibTrans" presStyleLbl="sibTrans2D1" presStyleIdx="0" presStyleCnt="3"/>
      <dgm:spPr/>
    </dgm:pt>
    <dgm:pt modelId="{EE30DCBB-E70B-3241-A091-239A5FD85440}" type="pres">
      <dgm:prSet presAssocID="{BBA92C86-0518-A548-AC79-499601DA54EA}" presName="connectorText" presStyleLbl="sibTrans2D1" presStyleIdx="0" presStyleCnt="3"/>
      <dgm:spPr/>
    </dgm:pt>
    <dgm:pt modelId="{3D666C52-8429-0F4D-B362-AA9BACDA2B2D}" type="pres">
      <dgm:prSet presAssocID="{65BCEEBE-54F5-CB41-BDA1-72DAF3A01A0E}" presName="node" presStyleLbl="node1" presStyleIdx="1" presStyleCnt="4">
        <dgm:presLayoutVars>
          <dgm:bulletEnabled val="1"/>
        </dgm:presLayoutVars>
      </dgm:prSet>
      <dgm:spPr/>
    </dgm:pt>
    <dgm:pt modelId="{45D4CADF-1541-8742-BDF8-C1556D49D1F8}" type="pres">
      <dgm:prSet presAssocID="{9FB35F62-16AC-774E-9AC9-01EECEBD7DA7}" presName="sibTrans" presStyleLbl="sibTrans2D1" presStyleIdx="1" presStyleCnt="3"/>
      <dgm:spPr/>
    </dgm:pt>
    <dgm:pt modelId="{35C63E9C-AB0A-D34A-8481-DC7F22CEAA53}" type="pres">
      <dgm:prSet presAssocID="{9FB35F62-16AC-774E-9AC9-01EECEBD7DA7}" presName="connectorText" presStyleLbl="sibTrans2D1" presStyleIdx="1" presStyleCnt="3"/>
      <dgm:spPr/>
    </dgm:pt>
    <dgm:pt modelId="{E1A15748-5D31-7D48-8B6E-9A30ACE1507E}" type="pres">
      <dgm:prSet presAssocID="{1D3B6D93-EA54-3449-8803-AAE3735216F5}" presName="node" presStyleLbl="node1" presStyleIdx="2" presStyleCnt="4" custScaleX="114407">
        <dgm:presLayoutVars>
          <dgm:bulletEnabled val="1"/>
        </dgm:presLayoutVars>
      </dgm:prSet>
      <dgm:spPr/>
    </dgm:pt>
    <dgm:pt modelId="{5C20AE71-086C-D640-9E88-4D746C259FA8}" type="pres">
      <dgm:prSet presAssocID="{000A4B2E-4043-7644-B611-4C6EAAF7F187}" presName="sibTrans" presStyleLbl="sibTrans2D1" presStyleIdx="2" presStyleCnt="3"/>
      <dgm:spPr/>
    </dgm:pt>
    <dgm:pt modelId="{CA94E278-A066-224E-9305-927B6A806791}" type="pres">
      <dgm:prSet presAssocID="{000A4B2E-4043-7644-B611-4C6EAAF7F187}" presName="connectorText" presStyleLbl="sibTrans2D1" presStyleIdx="2" presStyleCnt="3"/>
      <dgm:spPr/>
    </dgm:pt>
    <dgm:pt modelId="{2DB5655A-ACC6-3E46-AEA0-E1FD4B5994D1}" type="pres">
      <dgm:prSet presAssocID="{D4830EF1-2CAA-7149-9E21-A3E1A54FD4D5}" presName="node" presStyleLbl="node1" presStyleIdx="3" presStyleCnt="4" custScaleX="111493">
        <dgm:presLayoutVars>
          <dgm:bulletEnabled val="1"/>
        </dgm:presLayoutVars>
      </dgm:prSet>
      <dgm:spPr/>
    </dgm:pt>
  </dgm:ptLst>
  <dgm:cxnLst>
    <dgm:cxn modelId="{86E3E107-F718-7C42-A9A4-7E7BA7411CB1}" type="presOf" srcId="{BBA92C86-0518-A548-AC79-499601DA54EA}" destId="{EE30DCBB-E70B-3241-A091-239A5FD85440}" srcOrd="1" destOrd="0" presId="urn:microsoft.com/office/officeart/2005/8/layout/process1"/>
    <dgm:cxn modelId="{D3B3AE0E-2F55-514B-A4FF-9F9E6C6DA148}" srcId="{95AE600B-88DA-F04C-87D8-44048996B707}" destId="{D4830EF1-2CAA-7149-9E21-A3E1A54FD4D5}" srcOrd="3" destOrd="0" parTransId="{92115F70-F4EE-9B40-A197-E55F72886E86}" sibTransId="{89E011E9-CED2-F948-961E-EE2866EACDE6}"/>
    <dgm:cxn modelId="{6603E627-250C-B840-818D-57597D36AA70}" type="presOf" srcId="{000A4B2E-4043-7644-B611-4C6EAAF7F187}" destId="{CA94E278-A066-224E-9305-927B6A806791}" srcOrd="1" destOrd="0" presId="urn:microsoft.com/office/officeart/2005/8/layout/process1"/>
    <dgm:cxn modelId="{F6D0ED33-9766-3845-9884-3826CE5AC814}" type="presOf" srcId="{95AE600B-88DA-F04C-87D8-44048996B707}" destId="{97F9A54E-6127-5C4C-A9FB-C695C8B38E9A}" srcOrd="0" destOrd="0" presId="urn:microsoft.com/office/officeart/2005/8/layout/process1"/>
    <dgm:cxn modelId="{B980773C-F1D7-8044-9007-2FB64FEF5959}" type="presOf" srcId="{6DFE3969-B8BE-1242-B377-367568DB7DEA}" destId="{DD47FDBA-0833-3D48-8E55-9F85DC96681F}" srcOrd="0" destOrd="0" presId="urn:microsoft.com/office/officeart/2005/8/layout/process1"/>
    <dgm:cxn modelId="{4E56F356-3D5C-5048-80F5-DB8E5428C9B6}" srcId="{95AE600B-88DA-F04C-87D8-44048996B707}" destId="{1D3B6D93-EA54-3449-8803-AAE3735216F5}" srcOrd="2" destOrd="0" parTransId="{533FC7BB-A3A8-B64E-BE69-DD82174FA285}" sibTransId="{000A4B2E-4043-7644-B611-4C6EAAF7F187}"/>
    <dgm:cxn modelId="{09AF1065-719D-5141-AD1D-C993C3FA9ED5}" type="presOf" srcId="{1D3B6D93-EA54-3449-8803-AAE3735216F5}" destId="{E1A15748-5D31-7D48-8B6E-9A30ACE1507E}" srcOrd="0" destOrd="0" presId="urn:microsoft.com/office/officeart/2005/8/layout/process1"/>
    <dgm:cxn modelId="{AC520E6B-3C23-C64F-861A-5AF3E98036BD}" type="presOf" srcId="{9FB35F62-16AC-774E-9AC9-01EECEBD7DA7}" destId="{45D4CADF-1541-8742-BDF8-C1556D49D1F8}" srcOrd="0" destOrd="0" presId="urn:microsoft.com/office/officeart/2005/8/layout/process1"/>
    <dgm:cxn modelId="{B45B586B-4126-9843-9485-56CE2BEB5EBE}" srcId="{95AE600B-88DA-F04C-87D8-44048996B707}" destId="{65BCEEBE-54F5-CB41-BDA1-72DAF3A01A0E}" srcOrd="1" destOrd="0" parTransId="{F781D5D3-BF02-254F-B7C3-D14B1D99B3DF}" sibTransId="{9FB35F62-16AC-774E-9AC9-01EECEBD7DA7}"/>
    <dgm:cxn modelId="{908E447A-97EC-5C45-9DC1-C604A29DA32A}" type="presOf" srcId="{000A4B2E-4043-7644-B611-4C6EAAF7F187}" destId="{5C20AE71-086C-D640-9E88-4D746C259FA8}" srcOrd="0" destOrd="0" presId="urn:microsoft.com/office/officeart/2005/8/layout/process1"/>
    <dgm:cxn modelId="{0E88918C-4B41-E44C-9A91-9ED8C10350E9}" type="presOf" srcId="{BBA92C86-0518-A548-AC79-499601DA54EA}" destId="{F77AC4EB-395A-AB4B-9B67-D40CFF3B5211}" srcOrd="0" destOrd="0" presId="urn:microsoft.com/office/officeart/2005/8/layout/process1"/>
    <dgm:cxn modelId="{611692BD-4FFA-5948-8DBE-B48BB957345D}" srcId="{95AE600B-88DA-F04C-87D8-44048996B707}" destId="{6DFE3969-B8BE-1242-B377-367568DB7DEA}" srcOrd="0" destOrd="0" parTransId="{42F919D3-D3E6-0B4E-B5A4-6A221FC12D12}" sibTransId="{BBA92C86-0518-A548-AC79-499601DA54EA}"/>
    <dgm:cxn modelId="{DC8F9AC4-9F92-9143-A841-78240B4275EA}" type="presOf" srcId="{65BCEEBE-54F5-CB41-BDA1-72DAF3A01A0E}" destId="{3D666C52-8429-0F4D-B362-AA9BACDA2B2D}" srcOrd="0" destOrd="0" presId="urn:microsoft.com/office/officeart/2005/8/layout/process1"/>
    <dgm:cxn modelId="{6DFBD5D2-FD5C-984E-949D-00F1C21055D6}" type="presOf" srcId="{9FB35F62-16AC-774E-9AC9-01EECEBD7DA7}" destId="{35C63E9C-AB0A-D34A-8481-DC7F22CEAA53}" srcOrd="1" destOrd="0" presId="urn:microsoft.com/office/officeart/2005/8/layout/process1"/>
    <dgm:cxn modelId="{3EEFC5F8-1AEF-BF47-AF84-396C189CA23A}" type="presOf" srcId="{D4830EF1-2CAA-7149-9E21-A3E1A54FD4D5}" destId="{2DB5655A-ACC6-3E46-AEA0-E1FD4B5994D1}" srcOrd="0" destOrd="0" presId="urn:microsoft.com/office/officeart/2005/8/layout/process1"/>
    <dgm:cxn modelId="{76ECB2D1-2E51-E644-AE18-872D46542B0B}" type="presParOf" srcId="{97F9A54E-6127-5C4C-A9FB-C695C8B38E9A}" destId="{DD47FDBA-0833-3D48-8E55-9F85DC96681F}" srcOrd="0" destOrd="0" presId="urn:microsoft.com/office/officeart/2005/8/layout/process1"/>
    <dgm:cxn modelId="{68D572D0-719D-3040-B668-36204FC45F96}" type="presParOf" srcId="{97F9A54E-6127-5C4C-A9FB-C695C8B38E9A}" destId="{F77AC4EB-395A-AB4B-9B67-D40CFF3B5211}" srcOrd="1" destOrd="0" presId="urn:microsoft.com/office/officeart/2005/8/layout/process1"/>
    <dgm:cxn modelId="{C090944E-C5D4-3E4B-8036-AC462C17B66D}" type="presParOf" srcId="{F77AC4EB-395A-AB4B-9B67-D40CFF3B5211}" destId="{EE30DCBB-E70B-3241-A091-239A5FD85440}" srcOrd="0" destOrd="0" presId="urn:microsoft.com/office/officeart/2005/8/layout/process1"/>
    <dgm:cxn modelId="{B1A4FB42-E60A-1F4E-9420-566FC079F26C}" type="presParOf" srcId="{97F9A54E-6127-5C4C-A9FB-C695C8B38E9A}" destId="{3D666C52-8429-0F4D-B362-AA9BACDA2B2D}" srcOrd="2" destOrd="0" presId="urn:microsoft.com/office/officeart/2005/8/layout/process1"/>
    <dgm:cxn modelId="{B20AE1F4-9082-B147-B345-C86774512119}" type="presParOf" srcId="{97F9A54E-6127-5C4C-A9FB-C695C8B38E9A}" destId="{45D4CADF-1541-8742-BDF8-C1556D49D1F8}" srcOrd="3" destOrd="0" presId="urn:microsoft.com/office/officeart/2005/8/layout/process1"/>
    <dgm:cxn modelId="{5EBB931E-A005-344F-A9AC-07F145024C56}" type="presParOf" srcId="{45D4CADF-1541-8742-BDF8-C1556D49D1F8}" destId="{35C63E9C-AB0A-D34A-8481-DC7F22CEAA53}" srcOrd="0" destOrd="0" presId="urn:microsoft.com/office/officeart/2005/8/layout/process1"/>
    <dgm:cxn modelId="{E332AB7D-D422-C34D-8723-16972DF4F46D}" type="presParOf" srcId="{97F9A54E-6127-5C4C-A9FB-C695C8B38E9A}" destId="{E1A15748-5D31-7D48-8B6E-9A30ACE1507E}" srcOrd="4" destOrd="0" presId="urn:microsoft.com/office/officeart/2005/8/layout/process1"/>
    <dgm:cxn modelId="{E985A0A4-6F6C-CB46-B200-A21056CE8C14}" type="presParOf" srcId="{97F9A54E-6127-5C4C-A9FB-C695C8B38E9A}" destId="{5C20AE71-086C-D640-9E88-4D746C259FA8}" srcOrd="5" destOrd="0" presId="urn:microsoft.com/office/officeart/2005/8/layout/process1"/>
    <dgm:cxn modelId="{0B46ED29-860C-EB4F-8DEE-CD326B4D94C3}" type="presParOf" srcId="{5C20AE71-086C-D640-9E88-4D746C259FA8}" destId="{CA94E278-A066-224E-9305-927B6A806791}" srcOrd="0" destOrd="0" presId="urn:microsoft.com/office/officeart/2005/8/layout/process1"/>
    <dgm:cxn modelId="{CC486861-C8E5-3F4F-8566-E12A7EAD968C}" type="presParOf" srcId="{97F9A54E-6127-5C4C-A9FB-C695C8B38E9A}" destId="{2DB5655A-ACC6-3E46-AEA0-E1FD4B5994D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AB8A3-2F17-D64A-9339-F6798D7BC4E4}"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4A36BD69-FF7B-C944-B6D0-4D1D9058454A}">
      <dgm:prSet phldrT="[Text]" custT="1"/>
      <dgm:spPr>
        <a:blipFill rotWithShape="0">
          <a:blip xmlns:r="http://schemas.openxmlformats.org/officeDocument/2006/relationships" r:embed="rId1"/>
          <a:tile tx="0" ty="0" sx="100000" sy="100000" flip="none" algn="tl"/>
        </a:blipFill>
      </dgm:spPr>
      <dgm:t>
        <a:bodyPr/>
        <a:lstStyle/>
        <a:p>
          <a:pPr>
            <a:lnSpc>
              <a:spcPct val="150000"/>
            </a:lnSpc>
          </a:pPr>
          <a:r>
            <a:rPr lang="en-US" sz="1800" dirty="0">
              <a:solidFill>
                <a:srgbClr val="7030A0"/>
              </a:solidFill>
            </a:rPr>
            <a:t>TB KVPs and LMPs </a:t>
          </a:r>
        </a:p>
        <a:p>
          <a:pPr>
            <a:lnSpc>
              <a:spcPct val="150000"/>
            </a:lnSpc>
          </a:pPr>
          <a:r>
            <a:rPr lang="en-US" sz="1800" dirty="0">
              <a:solidFill>
                <a:srgbClr val="7030A0"/>
              </a:solidFill>
            </a:rPr>
            <a:t>Sensitization Meeting among high-level officials</a:t>
          </a:r>
        </a:p>
        <a:p>
          <a:pPr>
            <a:lnSpc>
              <a:spcPct val="150000"/>
            </a:lnSpc>
          </a:pPr>
          <a:r>
            <a:rPr lang="en-US" sz="1800" dirty="0">
              <a:solidFill>
                <a:srgbClr val="7030A0"/>
              </a:solidFill>
            </a:rPr>
            <a:t>(Delayed) </a:t>
          </a:r>
        </a:p>
      </dgm:t>
    </dgm:pt>
    <dgm:pt modelId="{E95B4763-7F8A-D54B-8C2F-322350C786F6}" type="parTrans" cxnId="{211BB3C1-717D-4040-99AF-08C76DD5D5F1}">
      <dgm:prSet/>
      <dgm:spPr/>
      <dgm:t>
        <a:bodyPr/>
        <a:lstStyle/>
        <a:p>
          <a:endParaRPr lang="en-US"/>
        </a:p>
      </dgm:t>
    </dgm:pt>
    <dgm:pt modelId="{9F82619C-B5B1-EF42-B43C-5333F200B74C}" type="sibTrans" cxnId="{211BB3C1-717D-4040-99AF-08C76DD5D5F1}">
      <dgm:prSet/>
      <dgm:spPr/>
      <dgm:t>
        <a:bodyPr/>
        <a:lstStyle/>
        <a:p>
          <a:endParaRPr lang="en-US"/>
        </a:p>
      </dgm:t>
    </dgm:pt>
    <dgm:pt modelId="{9A8ECC00-EEE3-5B42-A4EF-A0BE2489208D}">
      <dgm:prSet phldrT="[Text]" custT="1"/>
      <dgm:spPr>
        <a:blipFill rotWithShape="0">
          <a:blip xmlns:r="http://schemas.openxmlformats.org/officeDocument/2006/relationships" r:embed="rId2"/>
          <a:tile tx="0" ty="0" sx="100000" sy="100000" flip="none" algn="tl"/>
        </a:blipFill>
      </dgm:spPr>
      <dgm:t>
        <a:bodyPr/>
        <a:lstStyle/>
        <a:p>
          <a:pPr>
            <a:lnSpc>
              <a:spcPct val="150000"/>
            </a:lnSpc>
          </a:pPr>
          <a:r>
            <a:rPr lang="en-US" sz="1600" dirty="0">
              <a:solidFill>
                <a:srgbClr val="C00000"/>
              </a:solidFill>
            </a:rPr>
            <a:t>Inclusions of LMPs into the existing TB networks (</a:t>
          </a:r>
          <a:r>
            <a:rPr lang="en-US" sz="1600" dirty="0" err="1">
              <a:solidFill>
                <a:srgbClr val="C00000"/>
              </a:solidFill>
            </a:rPr>
            <a:t>TBpeople</a:t>
          </a:r>
          <a:r>
            <a:rPr lang="en-US" sz="1600" dirty="0">
              <a:solidFill>
                <a:srgbClr val="C00000"/>
              </a:solidFill>
            </a:rPr>
            <a:t> Cambodia)</a:t>
          </a:r>
        </a:p>
        <a:p>
          <a:pPr>
            <a:lnSpc>
              <a:spcPct val="150000"/>
            </a:lnSpc>
          </a:pPr>
          <a:r>
            <a:rPr lang="en-US" sz="1600" dirty="0">
              <a:solidFill>
                <a:srgbClr val="C00000"/>
              </a:solidFill>
            </a:rPr>
            <a:t>(Coordination meeting was conducted with </a:t>
          </a:r>
          <a:r>
            <a:rPr lang="en-US" sz="1600" b="1" dirty="0">
              <a:solidFill>
                <a:srgbClr val="C00000"/>
              </a:solidFill>
            </a:rPr>
            <a:t>54 </a:t>
          </a:r>
          <a:r>
            <a:rPr lang="en-US" sz="1600" dirty="0">
              <a:solidFill>
                <a:srgbClr val="C00000"/>
              </a:solidFill>
            </a:rPr>
            <a:t>participants joined)</a:t>
          </a:r>
        </a:p>
      </dgm:t>
    </dgm:pt>
    <dgm:pt modelId="{953956FA-DD46-004D-9A92-1F329E3D0772}" type="parTrans" cxnId="{AF477DD8-2C98-A04C-B082-B6671CE75F0E}">
      <dgm:prSet/>
      <dgm:spPr/>
      <dgm:t>
        <a:bodyPr/>
        <a:lstStyle/>
        <a:p>
          <a:endParaRPr lang="en-US"/>
        </a:p>
      </dgm:t>
    </dgm:pt>
    <dgm:pt modelId="{CE04D403-71A0-024B-BA71-68CB4021B761}" type="sibTrans" cxnId="{AF477DD8-2C98-A04C-B082-B6671CE75F0E}">
      <dgm:prSet/>
      <dgm:spPr/>
      <dgm:t>
        <a:bodyPr/>
        <a:lstStyle/>
        <a:p>
          <a:endParaRPr lang="en-US"/>
        </a:p>
      </dgm:t>
    </dgm:pt>
    <dgm:pt modelId="{AE68A9F7-6E86-DB44-9E9E-71AC6FC1E572}">
      <dgm:prSet phldrT="[Text]" custT="1"/>
      <dgm:spPr>
        <a:blipFill rotWithShape="0">
          <a:blip xmlns:r="http://schemas.openxmlformats.org/officeDocument/2006/relationships" r:embed="rId3"/>
          <a:tile tx="0" ty="0" sx="100000" sy="100000" flip="none" algn="tl"/>
        </a:blipFill>
      </dgm:spPr>
      <dgm:t>
        <a:bodyPr/>
        <a:lstStyle/>
        <a:p>
          <a:pPr>
            <a:lnSpc>
              <a:spcPct val="150000"/>
            </a:lnSpc>
          </a:pPr>
          <a:r>
            <a:rPr lang="en-US" sz="1600" dirty="0">
              <a:solidFill>
                <a:srgbClr val="002060"/>
              </a:solidFill>
            </a:rPr>
            <a:t>Recruit the representatives of LMPs</a:t>
          </a:r>
        </a:p>
        <a:p>
          <a:pPr>
            <a:lnSpc>
              <a:spcPct val="150000"/>
            </a:lnSpc>
          </a:pPr>
          <a:r>
            <a:rPr lang="en-US" sz="1600" dirty="0">
              <a:solidFill>
                <a:srgbClr val="002060"/>
              </a:solidFill>
            </a:rPr>
            <a:t>(Established </a:t>
          </a:r>
          <a:r>
            <a:rPr lang="en-US" sz="1800" b="1" dirty="0">
              <a:solidFill>
                <a:srgbClr val="002060"/>
              </a:solidFill>
            </a:rPr>
            <a:t>24 PSGs </a:t>
          </a:r>
          <a:r>
            <a:rPr lang="en-US" sz="1600" dirty="0">
              <a:solidFill>
                <a:srgbClr val="002060"/>
              </a:solidFill>
            </a:rPr>
            <a:t>and registered </a:t>
          </a:r>
          <a:r>
            <a:rPr lang="en-US" sz="1600" b="1" dirty="0">
              <a:solidFill>
                <a:srgbClr val="002060"/>
              </a:solidFill>
            </a:rPr>
            <a:t>388 members</a:t>
          </a:r>
          <a:r>
            <a:rPr lang="en-US" sz="1600" dirty="0">
              <a:solidFill>
                <a:srgbClr val="002060"/>
              </a:solidFill>
            </a:rPr>
            <a:t>)</a:t>
          </a:r>
        </a:p>
      </dgm:t>
    </dgm:pt>
    <dgm:pt modelId="{914C8641-402B-834A-AB20-9D58A13AD24E}" type="parTrans" cxnId="{0FAA0578-4C35-B446-B980-B585BDD08EA9}">
      <dgm:prSet/>
      <dgm:spPr/>
      <dgm:t>
        <a:bodyPr/>
        <a:lstStyle/>
        <a:p>
          <a:endParaRPr lang="en-US"/>
        </a:p>
      </dgm:t>
    </dgm:pt>
    <dgm:pt modelId="{DD15C7B4-D43C-D94D-BA4A-547FB8B9A993}" type="sibTrans" cxnId="{0FAA0578-4C35-B446-B980-B585BDD08EA9}">
      <dgm:prSet/>
      <dgm:spPr/>
      <dgm:t>
        <a:bodyPr/>
        <a:lstStyle/>
        <a:p>
          <a:endParaRPr lang="en-US"/>
        </a:p>
      </dgm:t>
    </dgm:pt>
    <dgm:pt modelId="{D863B9AC-67BA-ED41-9755-25446651F13D}">
      <dgm:prSet phldrT="[Text]" custT="1"/>
      <dgm:spPr>
        <a:blipFill rotWithShape="0">
          <a:blip xmlns:r="http://schemas.openxmlformats.org/officeDocument/2006/relationships" r:embed="rId4"/>
          <a:tile tx="0" ty="0" sx="100000" sy="100000" flip="none" algn="tl"/>
        </a:blipFill>
      </dgm:spPr>
      <dgm:t>
        <a:bodyPr/>
        <a:lstStyle/>
        <a:p>
          <a:r>
            <a:rPr lang="en-US" sz="1600" dirty="0">
              <a:solidFill>
                <a:srgbClr val="0070C0"/>
              </a:solidFill>
            </a:rPr>
            <a:t>Capacity-building training on basic knowledge of TB, PPPR, and LMPs</a:t>
          </a:r>
        </a:p>
        <a:p>
          <a:r>
            <a:rPr lang="en-US" sz="1600" dirty="0">
              <a:solidFill>
                <a:srgbClr val="0070C0"/>
              </a:solidFill>
            </a:rPr>
            <a:t>(Training was organized with</a:t>
          </a:r>
          <a:r>
            <a:rPr lang="en-US" sz="1800" b="1" dirty="0">
              <a:solidFill>
                <a:srgbClr val="0070C0"/>
              </a:solidFill>
            </a:rPr>
            <a:t> 41 </a:t>
          </a:r>
          <a:r>
            <a:rPr lang="en-US" sz="1600" dirty="0">
              <a:solidFill>
                <a:srgbClr val="0070C0"/>
              </a:solidFill>
            </a:rPr>
            <a:t>participants from TB KVPs and LMPs representatives)</a:t>
          </a:r>
        </a:p>
      </dgm:t>
    </dgm:pt>
    <dgm:pt modelId="{B1A3AFD4-1400-5247-B0EE-0277FF9D246F}" type="parTrans" cxnId="{42A02F71-5546-544D-90E1-4437FBAF3CFD}">
      <dgm:prSet/>
      <dgm:spPr/>
      <dgm:t>
        <a:bodyPr/>
        <a:lstStyle/>
        <a:p>
          <a:endParaRPr lang="en-US"/>
        </a:p>
      </dgm:t>
    </dgm:pt>
    <dgm:pt modelId="{47B2AE0F-CF2F-0548-B7F3-5B76C4432F58}" type="sibTrans" cxnId="{42A02F71-5546-544D-90E1-4437FBAF3CFD}">
      <dgm:prSet/>
      <dgm:spPr/>
      <dgm:t>
        <a:bodyPr/>
        <a:lstStyle/>
        <a:p>
          <a:endParaRPr lang="en-US"/>
        </a:p>
      </dgm:t>
    </dgm:pt>
    <dgm:pt modelId="{694F1F55-E343-A140-B3C1-38BD8BC6FC7F}" type="pres">
      <dgm:prSet presAssocID="{BA6AB8A3-2F17-D64A-9339-F6798D7BC4E4}" presName="matrix" presStyleCnt="0">
        <dgm:presLayoutVars>
          <dgm:chMax val="1"/>
          <dgm:dir/>
          <dgm:resizeHandles val="exact"/>
        </dgm:presLayoutVars>
      </dgm:prSet>
      <dgm:spPr/>
    </dgm:pt>
    <dgm:pt modelId="{052B473F-324A-D740-A762-472FF21E676A}" type="pres">
      <dgm:prSet presAssocID="{BA6AB8A3-2F17-D64A-9339-F6798D7BC4E4}" presName="axisShape" presStyleLbl="bgShp" presStyleIdx="0" presStyleCnt="1"/>
      <dgm:spPr/>
    </dgm:pt>
    <dgm:pt modelId="{795E7A6E-7BD1-AD47-BC48-18226913F301}" type="pres">
      <dgm:prSet presAssocID="{BA6AB8A3-2F17-D64A-9339-F6798D7BC4E4}" presName="rect1" presStyleLbl="node1" presStyleIdx="0" presStyleCnt="4" custScaleX="227748" custScaleY="114308" custLinFactNeighborX="-84550" custLinFactNeighborY="-7388">
        <dgm:presLayoutVars>
          <dgm:chMax val="0"/>
          <dgm:chPref val="0"/>
          <dgm:bulletEnabled val="1"/>
        </dgm:presLayoutVars>
      </dgm:prSet>
      <dgm:spPr/>
    </dgm:pt>
    <dgm:pt modelId="{7F9A6FE4-FFEC-D040-B505-BB3A58791F79}" type="pres">
      <dgm:prSet presAssocID="{BA6AB8A3-2F17-D64A-9339-F6798D7BC4E4}" presName="rect2" presStyleLbl="node1" presStyleIdx="1" presStyleCnt="4" custScaleX="227390" custScaleY="115766" custLinFactNeighborX="87833" custLinFactNeighborY="-9850">
        <dgm:presLayoutVars>
          <dgm:chMax val="0"/>
          <dgm:chPref val="0"/>
          <dgm:bulletEnabled val="1"/>
        </dgm:presLayoutVars>
      </dgm:prSet>
      <dgm:spPr/>
    </dgm:pt>
    <dgm:pt modelId="{A2DE3B9B-9476-A44E-AC2A-602C8A5DF776}" type="pres">
      <dgm:prSet presAssocID="{BA6AB8A3-2F17-D64A-9339-F6798D7BC4E4}" presName="rect3" presStyleLbl="node1" presStyleIdx="2" presStyleCnt="4" custScaleX="223338" custScaleY="115523" custLinFactNeighborX="-83729" custLinFactNeighborY="8488">
        <dgm:presLayoutVars>
          <dgm:chMax val="0"/>
          <dgm:chPref val="0"/>
          <dgm:bulletEnabled val="1"/>
        </dgm:presLayoutVars>
      </dgm:prSet>
      <dgm:spPr/>
    </dgm:pt>
    <dgm:pt modelId="{D504D03E-0625-454E-92A3-82267B090D46}" type="pres">
      <dgm:prSet presAssocID="{BA6AB8A3-2F17-D64A-9339-F6798D7BC4E4}" presName="rect4" presStyleLbl="node1" presStyleIdx="3" presStyleCnt="4" custScaleX="223496" custScaleY="119233" custLinFactNeighborX="88654" custLinFactNeighborY="7388">
        <dgm:presLayoutVars>
          <dgm:chMax val="0"/>
          <dgm:chPref val="0"/>
          <dgm:bulletEnabled val="1"/>
        </dgm:presLayoutVars>
      </dgm:prSet>
      <dgm:spPr/>
    </dgm:pt>
  </dgm:ptLst>
  <dgm:cxnLst>
    <dgm:cxn modelId="{5A7ED90F-F0B4-1D45-8539-D1FF879AE796}" type="presOf" srcId="{AE68A9F7-6E86-DB44-9E9E-71AC6FC1E572}" destId="{A2DE3B9B-9476-A44E-AC2A-602C8A5DF776}" srcOrd="0" destOrd="0" presId="urn:microsoft.com/office/officeart/2005/8/layout/matrix2"/>
    <dgm:cxn modelId="{A4C5EC18-EF9E-6E4F-8D76-A1F234FD3CB5}" type="presOf" srcId="{9A8ECC00-EEE3-5B42-A4EF-A0BE2489208D}" destId="{7F9A6FE4-FFEC-D040-B505-BB3A58791F79}" srcOrd="0" destOrd="0" presId="urn:microsoft.com/office/officeart/2005/8/layout/matrix2"/>
    <dgm:cxn modelId="{42A02F71-5546-544D-90E1-4437FBAF3CFD}" srcId="{BA6AB8A3-2F17-D64A-9339-F6798D7BC4E4}" destId="{D863B9AC-67BA-ED41-9755-25446651F13D}" srcOrd="3" destOrd="0" parTransId="{B1A3AFD4-1400-5247-B0EE-0277FF9D246F}" sibTransId="{47B2AE0F-CF2F-0548-B7F3-5B76C4432F58}"/>
    <dgm:cxn modelId="{0FAA0578-4C35-B446-B980-B585BDD08EA9}" srcId="{BA6AB8A3-2F17-D64A-9339-F6798D7BC4E4}" destId="{AE68A9F7-6E86-DB44-9E9E-71AC6FC1E572}" srcOrd="2" destOrd="0" parTransId="{914C8641-402B-834A-AB20-9D58A13AD24E}" sibTransId="{DD15C7B4-D43C-D94D-BA4A-547FB8B9A993}"/>
    <dgm:cxn modelId="{AD3B317B-3932-C341-95BE-B71914E63084}" type="presOf" srcId="{D863B9AC-67BA-ED41-9755-25446651F13D}" destId="{D504D03E-0625-454E-92A3-82267B090D46}" srcOrd="0" destOrd="0" presId="urn:microsoft.com/office/officeart/2005/8/layout/matrix2"/>
    <dgm:cxn modelId="{CD3FFD94-0EC1-C04B-A1AD-AC7A09E3F987}" type="presOf" srcId="{BA6AB8A3-2F17-D64A-9339-F6798D7BC4E4}" destId="{694F1F55-E343-A140-B3C1-38BD8BC6FC7F}" srcOrd="0" destOrd="0" presId="urn:microsoft.com/office/officeart/2005/8/layout/matrix2"/>
    <dgm:cxn modelId="{211BB3C1-717D-4040-99AF-08C76DD5D5F1}" srcId="{BA6AB8A3-2F17-D64A-9339-F6798D7BC4E4}" destId="{4A36BD69-FF7B-C944-B6D0-4D1D9058454A}" srcOrd="0" destOrd="0" parTransId="{E95B4763-7F8A-D54B-8C2F-322350C786F6}" sibTransId="{9F82619C-B5B1-EF42-B43C-5333F200B74C}"/>
    <dgm:cxn modelId="{AF477DD8-2C98-A04C-B082-B6671CE75F0E}" srcId="{BA6AB8A3-2F17-D64A-9339-F6798D7BC4E4}" destId="{9A8ECC00-EEE3-5B42-A4EF-A0BE2489208D}" srcOrd="1" destOrd="0" parTransId="{953956FA-DD46-004D-9A92-1F329E3D0772}" sibTransId="{CE04D403-71A0-024B-BA71-68CB4021B761}"/>
    <dgm:cxn modelId="{650CCCD8-EB5F-214A-96D9-4A7EB1080DE7}" type="presOf" srcId="{4A36BD69-FF7B-C944-B6D0-4D1D9058454A}" destId="{795E7A6E-7BD1-AD47-BC48-18226913F301}" srcOrd="0" destOrd="0" presId="urn:microsoft.com/office/officeart/2005/8/layout/matrix2"/>
    <dgm:cxn modelId="{A26C40BD-1735-A742-BB3C-1C84E6B0F127}" type="presParOf" srcId="{694F1F55-E343-A140-B3C1-38BD8BC6FC7F}" destId="{052B473F-324A-D740-A762-472FF21E676A}" srcOrd="0" destOrd="0" presId="urn:microsoft.com/office/officeart/2005/8/layout/matrix2"/>
    <dgm:cxn modelId="{1CDD71E8-4234-1C48-B425-DD430E8C2D66}" type="presParOf" srcId="{694F1F55-E343-A140-B3C1-38BD8BC6FC7F}" destId="{795E7A6E-7BD1-AD47-BC48-18226913F301}" srcOrd="1" destOrd="0" presId="urn:microsoft.com/office/officeart/2005/8/layout/matrix2"/>
    <dgm:cxn modelId="{8546C426-126E-694A-AF45-911204A5535D}" type="presParOf" srcId="{694F1F55-E343-A140-B3C1-38BD8BC6FC7F}" destId="{7F9A6FE4-FFEC-D040-B505-BB3A58791F79}" srcOrd="2" destOrd="0" presId="urn:microsoft.com/office/officeart/2005/8/layout/matrix2"/>
    <dgm:cxn modelId="{9E7A9D60-051C-5448-9F5D-9684A147FF2E}" type="presParOf" srcId="{694F1F55-E343-A140-B3C1-38BD8BC6FC7F}" destId="{A2DE3B9B-9476-A44E-AC2A-602C8A5DF776}" srcOrd="3" destOrd="0" presId="urn:microsoft.com/office/officeart/2005/8/layout/matrix2"/>
    <dgm:cxn modelId="{2C11F6B4-5272-E741-9CDB-14BF85243F18}" type="presParOf" srcId="{694F1F55-E343-A140-B3C1-38BD8BC6FC7F}" destId="{D504D03E-0625-454E-92A3-82267B090D4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FDBA-0833-3D48-8E55-9F85DC96681F}">
      <dsp:nvSpPr>
        <dsp:cNvPr id="0" name=""/>
        <dsp:cNvSpPr/>
      </dsp:nvSpPr>
      <dsp:spPr>
        <a:xfrm>
          <a:off x="8224" y="1591465"/>
          <a:ext cx="2144147" cy="2235736"/>
        </a:xfrm>
        <a:prstGeom prst="roundRect">
          <a:avLst>
            <a:gd name="adj" fmla="val 10000"/>
          </a:avLst>
        </a:prstGeom>
        <a:blipFill rotWithShape="0">
          <a:blip xmlns:r="http://schemas.openxmlformats.org/officeDocument/2006/relationships" r:embed="rId1"/>
          <a:tile tx="0" ty="0" sx="100000" sy="100000" flip="none" algn="tl"/>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1" i="1" kern="1200" dirty="0">
              <a:solidFill>
                <a:srgbClr val="C00000"/>
              </a:solidFill>
            </a:rPr>
            <a:t>Objective 1:</a:t>
          </a:r>
        </a:p>
        <a:p>
          <a:pPr marL="0" lvl="0" indent="0" algn="ctr" defTabSz="711200">
            <a:lnSpc>
              <a:spcPct val="150000"/>
            </a:lnSpc>
            <a:spcBef>
              <a:spcPct val="0"/>
            </a:spcBef>
            <a:spcAft>
              <a:spcPct val="35000"/>
            </a:spcAft>
            <a:buNone/>
          </a:pPr>
          <a:r>
            <a:rPr lang="en-US" sz="1600" b="1" i="1" kern="1200" dirty="0">
              <a:solidFill>
                <a:srgbClr val="C00000"/>
              </a:solidFill>
            </a:rPr>
            <a:t>Inclusions of the TB KVPs and LMPs in TB networks</a:t>
          </a:r>
        </a:p>
      </dsp:txBody>
      <dsp:txXfrm>
        <a:off x="71024" y="1654265"/>
        <a:ext cx="2018547" cy="2110136"/>
      </dsp:txXfrm>
    </dsp:sp>
    <dsp:sp modelId="{F77AC4EB-395A-AB4B-9B67-D40CFF3B5211}">
      <dsp:nvSpPr>
        <dsp:cNvPr id="0" name=""/>
        <dsp:cNvSpPr/>
      </dsp:nvSpPr>
      <dsp:spPr>
        <a:xfrm>
          <a:off x="2366787" y="2443459"/>
          <a:ext cx="454559" cy="531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66787" y="2549809"/>
        <a:ext cx="318191" cy="319048"/>
      </dsp:txXfrm>
    </dsp:sp>
    <dsp:sp modelId="{3D666C52-8429-0F4D-B362-AA9BACDA2B2D}">
      <dsp:nvSpPr>
        <dsp:cNvPr id="0" name=""/>
        <dsp:cNvSpPr/>
      </dsp:nvSpPr>
      <dsp:spPr>
        <a:xfrm>
          <a:off x="3010031" y="1591465"/>
          <a:ext cx="2144147" cy="2235736"/>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1" i="1" kern="1200" dirty="0">
              <a:solidFill>
                <a:srgbClr val="7030A0"/>
              </a:solidFill>
            </a:rPr>
            <a:t>Objective 2: </a:t>
          </a:r>
        </a:p>
        <a:p>
          <a:pPr marL="0" lvl="0" indent="0" algn="ctr" defTabSz="711200">
            <a:lnSpc>
              <a:spcPct val="150000"/>
            </a:lnSpc>
            <a:spcBef>
              <a:spcPct val="0"/>
            </a:spcBef>
            <a:spcAft>
              <a:spcPct val="35000"/>
            </a:spcAft>
            <a:buNone/>
          </a:pPr>
          <a:r>
            <a:rPr lang="en-US" sz="1600" b="1" i="1" kern="1200" dirty="0">
              <a:solidFill>
                <a:srgbClr val="7030A0"/>
              </a:solidFill>
            </a:rPr>
            <a:t>Capacity building of TB KVPs and LMP Representatives</a:t>
          </a:r>
        </a:p>
      </dsp:txBody>
      <dsp:txXfrm>
        <a:off x="3072831" y="1654265"/>
        <a:ext cx="2018547" cy="2110136"/>
      </dsp:txXfrm>
    </dsp:sp>
    <dsp:sp modelId="{45D4CADF-1541-8742-BDF8-C1556D49D1F8}">
      <dsp:nvSpPr>
        <dsp:cNvPr id="0" name=""/>
        <dsp:cNvSpPr/>
      </dsp:nvSpPr>
      <dsp:spPr>
        <a:xfrm>
          <a:off x="5368594" y="2443459"/>
          <a:ext cx="454559" cy="531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68594" y="2549809"/>
        <a:ext cx="318191" cy="319048"/>
      </dsp:txXfrm>
    </dsp:sp>
    <dsp:sp modelId="{E1A15748-5D31-7D48-8B6E-9A30ACE1507E}">
      <dsp:nvSpPr>
        <dsp:cNvPr id="0" name=""/>
        <dsp:cNvSpPr/>
      </dsp:nvSpPr>
      <dsp:spPr>
        <a:xfrm>
          <a:off x="6011838" y="1591465"/>
          <a:ext cx="2453055" cy="2235736"/>
        </a:xfrm>
        <a:prstGeom prst="roundRect">
          <a:avLst>
            <a:gd name="adj" fmla="val 10000"/>
          </a:avLst>
        </a:prstGeom>
        <a:blipFill rotWithShape="0">
          <a:blip xmlns:r="http://schemas.openxmlformats.org/officeDocument/2006/relationships" r:embed="rId2"/>
          <a:tile tx="0" ty="0" sx="100000" sy="100000" flip="none" algn="tl"/>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1" i="1" kern="1200" dirty="0">
              <a:solidFill>
                <a:srgbClr val="0070C0"/>
              </a:solidFill>
            </a:rPr>
            <a:t>Objective 3:</a:t>
          </a:r>
        </a:p>
        <a:p>
          <a:pPr marL="0" lvl="0" indent="0" algn="ctr" defTabSz="711200">
            <a:lnSpc>
              <a:spcPct val="150000"/>
            </a:lnSpc>
            <a:spcBef>
              <a:spcPct val="0"/>
            </a:spcBef>
            <a:spcAft>
              <a:spcPct val="35000"/>
            </a:spcAft>
            <a:buNone/>
          </a:pPr>
          <a:r>
            <a:rPr lang="en-US" sz="1600" b="1" i="1" kern="1200" dirty="0">
              <a:solidFill>
                <a:srgbClr val="0070C0"/>
              </a:solidFill>
            </a:rPr>
            <a:t>Advancing stakeholders’ engagement for advocacy-related LMPs </a:t>
          </a:r>
        </a:p>
      </dsp:txBody>
      <dsp:txXfrm>
        <a:off x="6077320" y="1656947"/>
        <a:ext cx="2322091" cy="2104772"/>
      </dsp:txXfrm>
    </dsp:sp>
    <dsp:sp modelId="{5C20AE71-086C-D640-9E88-4D746C259FA8}">
      <dsp:nvSpPr>
        <dsp:cNvPr id="0" name=""/>
        <dsp:cNvSpPr/>
      </dsp:nvSpPr>
      <dsp:spPr>
        <a:xfrm>
          <a:off x="8679308" y="2443459"/>
          <a:ext cx="454559" cy="531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79308" y="2549809"/>
        <a:ext cx="318191" cy="319048"/>
      </dsp:txXfrm>
    </dsp:sp>
    <dsp:sp modelId="{2DB5655A-ACC6-3E46-AEA0-E1FD4B5994D1}">
      <dsp:nvSpPr>
        <dsp:cNvPr id="0" name=""/>
        <dsp:cNvSpPr/>
      </dsp:nvSpPr>
      <dsp:spPr>
        <a:xfrm>
          <a:off x="9322553" y="1591465"/>
          <a:ext cx="2390574" cy="2235736"/>
        </a:xfrm>
        <a:prstGeom prst="roundRect">
          <a:avLst>
            <a:gd name="adj" fmla="val 10000"/>
          </a:avLst>
        </a:prstGeom>
        <a:blipFill rotWithShape="0">
          <a:blip xmlns:r="http://schemas.openxmlformats.org/officeDocument/2006/relationships" r:embed="rId3"/>
          <a:tile tx="0" ty="0" sx="100000" sy="100000" flip="none" algn="tl"/>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1" i="1" kern="1200" dirty="0">
              <a:solidFill>
                <a:srgbClr val="00B050"/>
              </a:solidFill>
            </a:rPr>
            <a:t>Objective 4: </a:t>
          </a:r>
        </a:p>
        <a:p>
          <a:pPr marL="0" lvl="0" indent="0" algn="ctr" defTabSz="711200">
            <a:lnSpc>
              <a:spcPct val="150000"/>
            </a:lnSpc>
            <a:spcBef>
              <a:spcPct val="0"/>
            </a:spcBef>
            <a:spcAft>
              <a:spcPct val="35000"/>
            </a:spcAft>
            <a:buNone/>
          </a:pPr>
          <a:r>
            <a:rPr lang="en-US" sz="1600" b="1" i="1" kern="1200" dirty="0">
              <a:solidFill>
                <a:srgbClr val="00B050"/>
              </a:solidFill>
            </a:rPr>
            <a:t>Addressing social barriers, including legal and mental health barriers</a:t>
          </a:r>
        </a:p>
      </dsp:txBody>
      <dsp:txXfrm>
        <a:off x="9388035" y="1656947"/>
        <a:ext cx="2259610" cy="2104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B473F-324A-D740-A762-472FF21E676A}">
      <dsp:nvSpPr>
        <dsp:cNvPr id="0" name=""/>
        <dsp:cNvSpPr/>
      </dsp:nvSpPr>
      <dsp:spPr>
        <a:xfrm>
          <a:off x="3419445" y="0"/>
          <a:ext cx="4351338" cy="43513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E7A6E-7BD1-AD47-BC48-18226913F301}">
      <dsp:nvSpPr>
        <dsp:cNvPr id="0" name=""/>
        <dsp:cNvSpPr/>
      </dsp:nvSpPr>
      <dsp:spPr>
        <a:xfrm>
          <a:off x="1118910" y="29728"/>
          <a:ext cx="3964034" cy="1989570"/>
        </a:xfrm>
        <a:prstGeom prst="roundRect">
          <a:avLst/>
        </a:prstGeom>
        <a:blipFill rotWithShape="0">
          <a:blip xmlns:r="http://schemas.openxmlformats.org/officeDocument/2006/relationships" r:embed="rId1"/>
          <a:tile tx="0" ty="0" sx="100000" sy="100000" flip="none" algn="tl"/>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rgbClr val="7030A0"/>
              </a:solidFill>
            </a:rPr>
            <a:t>TB KVPs and LMPs </a:t>
          </a:r>
        </a:p>
        <a:p>
          <a:pPr marL="0" lvl="0" indent="0" algn="ctr" defTabSz="800100">
            <a:lnSpc>
              <a:spcPct val="150000"/>
            </a:lnSpc>
            <a:spcBef>
              <a:spcPct val="0"/>
            </a:spcBef>
            <a:spcAft>
              <a:spcPct val="35000"/>
            </a:spcAft>
            <a:buNone/>
          </a:pPr>
          <a:r>
            <a:rPr lang="en-US" sz="1800" kern="1200" dirty="0">
              <a:solidFill>
                <a:srgbClr val="7030A0"/>
              </a:solidFill>
            </a:rPr>
            <a:t>Sensitization Meeting among high-level officials</a:t>
          </a:r>
        </a:p>
        <a:p>
          <a:pPr marL="0" lvl="0" indent="0" algn="ctr" defTabSz="800100">
            <a:lnSpc>
              <a:spcPct val="150000"/>
            </a:lnSpc>
            <a:spcBef>
              <a:spcPct val="0"/>
            </a:spcBef>
            <a:spcAft>
              <a:spcPct val="35000"/>
            </a:spcAft>
            <a:buNone/>
          </a:pPr>
          <a:r>
            <a:rPr lang="en-US" sz="1800" kern="1200" dirty="0">
              <a:solidFill>
                <a:srgbClr val="7030A0"/>
              </a:solidFill>
            </a:rPr>
            <a:t>(Delayed) </a:t>
          </a:r>
        </a:p>
      </dsp:txBody>
      <dsp:txXfrm>
        <a:off x="1216033" y="126851"/>
        <a:ext cx="3769788" cy="1795324"/>
      </dsp:txXfrm>
    </dsp:sp>
    <dsp:sp modelId="{7F9A6FE4-FFEC-D040-B505-BB3A58791F79}">
      <dsp:nvSpPr>
        <dsp:cNvPr id="0" name=""/>
        <dsp:cNvSpPr/>
      </dsp:nvSpPr>
      <dsp:spPr>
        <a:xfrm>
          <a:off x="6167541" y="0"/>
          <a:ext cx="3957802" cy="2014947"/>
        </a:xfrm>
        <a:prstGeom prst="roundRect">
          <a:avLst/>
        </a:prstGeom>
        <a:blipFill rotWithShape="0">
          <a:blip xmlns:r="http://schemas.openxmlformats.org/officeDocument/2006/relationships" r:embed="rId2"/>
          <a:tile tx="0" ty="0" sx="100000" sy="100000" flip="none" algn="tl"/>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solidFill>
                <a:srgbClr val="C00000"/>
              </a:solidFill>
            </a:rPr>
            <a:t>Inclusions of LMPs into the existing TB networks (</a:t>
          </a:r>
          <a:r>
            <a:rPr lang="en-US" sz="1600" kern="1200" dirty="0" err="1">
              <a:solidFill>
                <a:srgbClr val="C00000"/>
              </a:solidFill>
            </a:rPr>
            <a:t>TBpeople</a:t>
          </a:r>
          <a:r>
            <a:rPr lang="en-US" sz="1600" kern="1200" dirty="0">
              <a:solidFill>
                <a:srgbClr val="C00000"/>
              </a:solidFill>
            </a:rPr>
            <a:t> Cambodia)</a:t>
          </a:r>
        </a:p>
        <a:p>
          <a:pPr marL="0" lvl="0" indent="0" algn="ctr" defTabSz="711200">
            <a:lnSpc>
              <a:spcPct val="150000"/>
            </a:lnSpc>
            <a:spcBef>
              <a:spcPct val="0"/>
            </a:spcBef>
            <a:spcAft>
              <a:spcPct val="35000"/>
            </a:spcAft>
            <a:buNone/>
          </a:pPr>
          <a:r>
            <a:rPr lang="en-US" sz="1600" kern="1200" dirty="0">
              <a:solidFill>
                <a:srgbClr val="C00000"/>
              </a:solidFill>
            </a:rPr>
            <a:t>(Coordination meeting was conducted with </a:t>
          </a:r>
          <a:r>
            <a:rPr lang="en-US" sz="1600" b="1" kern="1200" dirty="0">
              <a:solidFill>
                <a:srgbClr val="C00000"/>
              </a:solidFill>
            </a:rPr>
            <a:t>54 </a:t>
          </a:r>
          <a:r>
            <a:rPr lang="en-US" sz="1600" kern="1200" dirty="0">
              <a:solidFill>
                <a:srgbClr val="C00000"/>
              </a:solidFill>
            </a:rPr>
            <a:t>participants joined)</a:t>
          </a:r>
        </a:p>
      </dsp:txBody>
      <dsp:txXfrm>
        <a:off x="6265903" y="98362"/>
        <a:ext cx="3761078" cy="1818223"/>
      </dsp:txXfrm>
    </dsp:sp>
    <dsp:sp modelId="{A2DE3B9B-9476-A44E-AC2A-602C8A5DF776}">
      <dsp:nvSpPr>
        <dsp:cNvPr id="0" name=""/>
        <dsp:cNvSpPr/>
      </dsp:nvSpPr>
      <dsp:spPr>
        <a:xfrm>
          <a:off x="1171578" y="2340610"/>
          <a:ext cx="3887276" cy="2010718"/>
        </a:xfrm>
        <a:prstGeom prst="roundRect">
          <a:avLst/>
        </a:prstGeom>
        <a:blipFill rotWithShape="0">
          <a:blip xmlns:r="http://schemas.openxmlformats.org/officeDocument/2006/relationships" r:embed="rId3"/>
          <a:tile tx="0" ty="0" sx="100000" sy="100000" flip="none" algn="tl"/>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solidFill>
                <a:srgbClr val="002060"/>
              </a:solidFill>
            </a:rPr>
            <a:t>Recruit the representatives of LMPs</a:t>
          </a:r>
        </a:p>
        <a:p>
          <a:pPr marL="0" lvl="0" indent="0" algn="ctr" defTabSz="711200">
            <a:lnSpc>
              <a:spcPct val="150000"/>
            </a:lnSpc>
            <a:spcBef>
              <a:spcPct val="0"/>
            </a:spcBef>
            <a:spcAft>
              <a:spcPct val="35000"/>
            </a:spcAft>
            <a:buNone/>
          </a:pPr>
          <a:r>
            <a:rPr lang="en-US" sz="1600" kern="1200" dirty="0">
              <a:solidFill>
                <a:srgbClr val="002060"/>
              </a:solidFill>
            </a:rPr>
            <a:t>(Established </a:t>
          </a:r>
          <a:r>
            <a:rPr lang="en-US" sz="1800" b="1" kern="1200" dirty="0">
              <a:solidFill>
                <a:srgbClr val="002060"/>
              </a:solidFill>
            </a:rPr>
            <a:t>24 PSGs </a:t>
          </a:r>
          <a:r>
            <a:rPr lang="en-US" sz="1600" kern="1200" dirty="0">
              <a:solidFill>
                <a:srgbClr val="002060"/>
              </a:solidFill>
            </a:rPr>
            <a:t>and registered </a:t>
          </a:r>
          <a:r>
            <a:rPr lang="en-US" sz="1600" b="1" kern="1200" dirty="0">
              <a:solidFill>
                <a:srgbClr val="002060"/>
              </a:solidFill>
            </a:rPr>
            <a:t>388 members</a:t>
          </a:r>
          <a:r>
            <a:rPr lang="en-US" sz="1600" kern="1200" dirty="0">
              <a:solidFill>
                <a:srgbClr val="002060"/>
              </a:solidFill>
            </a:rPr>
            <a:t>)</a:t>
          </a:r>
        </a:p>
      </dsp:txBody>
      <dsp:txXfrm>
        <a:off x="1269733" y="2438765"/>
        <a:ext cx="3690966" cy="1814408"/>
      </dsp:txXfrm>
    </dsp:sp>
    <dsp:sp modelId="{D504D03E-0625-454E-92A3-82267B090D46}">
      <dsp:nvSpPr>
        <dsp:cNvPr id="0" name=""/>
        <dsp:cNvSpPr/>
      </dsp:nvSpPr>
      <dsp:spPr>
        <a:xfrm>
          <a:off x="6215719" y="2276045"/>
          <a:ext cx="3890026" cy="2075292"/>
        </a:xfrm>
        <a:prstGeom prst="roundRect">
          <a:avLst/>
        </a:prstGeom>
        <a:blipFill rotWithShape="0">
          <a:blip xmlns:r="http://schemas.openxmlformats.org/officeDocument/2006/relationships" r:embed="rId4"/>
          <a:tile tx="0" ty="0" sx="100000" sy="100000" flip="none" algn="tl"/>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70C0"/>
              </a:solidFill>
            </a:rPr>
            <a:t>Capacity-building training on basic knowledge of TB, PPPR, and LMPs</a:t>
          </a:r>
        </a:p>
        <a:p>
          <a:pPr marL="0" lvl="0" indent="0" algn="ctr" defTabSz="711200">
            <a:lnSpc>
              <a:spcPct val="90000"/>
            </a:lnSpc>
            <a:spcBef>
              <a:spcPct val="0"/>
            </a:spcBef>
            <a:spcAft>
              <a:spcPct val="35000"/>
            </a:spcAft>
            <a:buNone/>
          </a:pPr>
          <a:r>
            <a:rPr lang="en-US" sz="1600" kern="1200" dirty="0">
              <a:solidFill>
                <a:srgbClr val="0070C0"/>
              </a:solidFill>
            </a:rPr>
            <a:t>(Training was organized with</a:t>
          </a:r>
          <a:r>
            <a:rPr lang="en-US" sz="1800" b="1" kern="1200" dirty="0">
              <a:solidFill>
                <a:srgbClr val="0070C0"/>
              </a:solidFill>
            </a:rPr>
            <a:t> 41 </a:t>
          </a:r>
          <a:r>
            <a:rPr lang="en-US" sz="1600" kern="1200" dirty="0">
              <a:solidFill>
                <a:srgbClr val="0070C0"/>
              </a:solidFill>
            </a:rPr>
            <a:t>participants from TB KVPs and LMPs representatives)</a:t>
          </a:r>
        </a:p>
      </dsp:txBody>
      <dsp:txXfrm>
        <a:off x="6317026" y="2377352"/>
        <a:ext cx="3687412" cy="18726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5E9B-93B6-37D3-30EB-BF2034072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1B75EC-7BE3-2ED2-BBF3-C9018106B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E9B80B-589E-FA5E-8F95-96E0DD291E8F}"/>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5" name="Footer Placeholder 4">
            <a:extLst>
              <a:ext uri="{FF2B5EF4-FFF2-40B4-BE49-F238E27FC236}">
                <a16:creationId xmlns:a16="http://schemas.microsoft.com/office/drawing/2014/main" id="{CDC25CE8-807B-D48A-31C3-325BFD840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E9053-B030-32AA-332F-1C9CB4E74451}"/>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50527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BE87-A542-F993-8AE7-184149BE8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2028FF-7D08-662C-01C8-C3F8A4E3A9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B6ED4-80CD-9C06-2158-1C3E5B834E04}"/>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5" name="Footer Placeholder 4">
            <a:extLst>
              <a:ext uri="{FF2B5EF4-FFF2-40B4-BE49-F238E27FC236}">
                <a16:creationId xmlns:a16="http://schemas.microsoft.com/office/drawing/2014/main" id="{90C519D7-202F-8050-C457-6EC81C39F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9DB4-A8F9-6856-5A07-D46E8FFB6784}"/>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416961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82D72D-F762-90A6-290B-426AA197F1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BAE48-4CD3-A1EA-FE6B-D87CE3CC88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1F559-A77C-50BA-C935-F9F4D0A7A993}"/>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5" name="Footer Placeholder 4">
            <a:extLst>
              <a:ext uri="{FF2B5EF4-FFF2-40B4-BE49-F238E27FC236}">
                <a16:creationId xmlns:a16="http://schemas.microsoft.com/office/drawing/2014/main" id="{A3EAABDA-B990-963C-CDA6-CE741F8F9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C44C8-2209-C322-C0A4-BD3DCC6E2D6F}"/>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399952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B96C-73DD-B2EE-E64E-A7DACBF19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19178-79D5-253F-1731-6EE9CE021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A7038-8F09-B1FB-AFF0-0CB39489DF09}"/>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5" name="Footer Placeholder 4">
            <a:extLst>
              <a:ext uri="{FF2B5EF4-FFF2-40B4-BE49-F238E27FC236}">
                <a16:creationId xmlns:a16="http://schemas.microsoft.com/office/drawing/2014/main" id="{E75899F3-952E-94B3-C9CA-D0B269F7C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ECB1A-B5CE-C557-A94A-81EB60C38088}"/>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317297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AE1F-7A08-3C39-3EBD-A0CBF4975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95CCE3-E4A3-1F35-4C9F-426DD06D5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646CB-987C-251F-4921-E000180ED95C}"/>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5" name="Footer Placeholder 4">
            <a:extLst>
              <a:ext uri="{FF2B5EF4-FFF2-40B4-BE49-F238E27FC236}">
                <a16:creationId xmlns:a16="http://schemas.microsoft.com/office/drawing/2014/main" id="{12C5CC12-56C8-8357-2DA0-8B8C51E54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6E451-3D09-E845-61C2-54E9B04DCDC3}"/>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386250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468A-EED4-7C22-AD8F-7FCF50243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207D2-B513-2C4A-46B3-EDFE4DA63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31A0FF-4236-10C1-99AD-ED5D250A95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1E680-7AFC-73A4-B108-CA5CE6F3741A}"/>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6" name="Footer Placeholder 5">
            <a:extLst>
              <a:ext uri="{FF2B5EF4-FFF2-40B4-BE49-F238E27FC236}">
                <a16:creationId xmlns:a16="http://schemas.microsoft.com/office/drawing/2014/main" id="{75CC2C5B-0853-B466-1B16-900D0CD8E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D5870-C4FB-4499-AF6E-2F8FAF738A70}"/>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131881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05AE-E90E-8232-94AF-1900D5F90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36F249-5D48-B0C8-6155-068D03789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C1696-0E7F-9CC9-1E0C-A6125E40FF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C950C4-3276-4BF9-BC43-F64F4B0FA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1F103B-1A9E-F592-88AE-7657C6E732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058E0-4709-FCA5-E065-E9CF15E8650F}"/>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8" name="Footer Placeholder 7">
            <a:extLst>
              <a:ext uri="{FF2B5EF4-FFF2-40B4-BE49-F238E27FC236}">
                <a16:creationId xmlns:a16="http://schemas.microsoft.com/office/drawing/2014/main" id="{D675927E-57CD-685D-0391-AD4077C7AF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372AB-3E2C-773B-89C6-0BA2AD054CF8}"/>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33453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DDAB-028D-0EC1-B26A-A2144E1BBA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DB422B-6038-209C-452D-DF20F77F41DE}"/>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4" name="Footer Placeholder 3">
            <a:extLst>
              <a:ext uri="{FF2B5EF4-FFF2-40B4-BE49-F238E27FC236}">
                <a16:creationId xmlns:a16="http://schemas.microsoft.com/office/drawing/2014/main" id="{D2E4D6FC-14A5-8CBD-E99B-27D7A9FC1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E3F422-0261-2889-3CF7-1C1000B345D5}"/>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378421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A887A1-DAA3-2EE1-9590-110683F1ED5A}"/>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3" name="Footer Placeholder 2">
            <a:extLst>
              <a:ext uri="{FF2B5EF4-FFF2-40B4-BE49-F238E27FC236}">
                <a16:creationId xmlns:a16="http://schemas.microsoft.com/office/drawing/2014/main" id="{DF84B60B-82D3-DBA3-666E-B832D61FE8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41023-9C8D-C464-7813-B2EB01D7298E}"/>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47738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BEBA-DC53-E94F-4EB8-C98323688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9BCFF0-A48A-F816-9C03-15DB1127B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C1BB0B-3B6A-A3AB-FB2E-BFBE432737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5EB80-BC46-B97C-3F81-65181CB550E9}"/>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6" name="Footer Placeholder 5">
            <a:extLst>
              <a:ext uri="{FF2B5EF4-FFF2-40B4-BE49-F238E27FC236}">
                <a16:creationId xmlns:a16="http://schemas.microsoft.com/office/drawing/2014/main" id="{A025AD31-A1DC-3166-6290-2B2C7D46F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876FC-7665-7752-9638-9F90119A7577}"/>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317718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505B-4C78-FFE9-65E6-289174083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DB6FF-4323-C8CC-3A16-B72ADFB73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50E5D-072A-91B7-74DA-9D810AE0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F7F8B-14E7-980D-7013-5BC2D88165C0}"/>
              </a:ext>
            </a:extLst>
          </p:cNvPr>
          <p:cNvSpPr>
            <a:spLocks noGrp="1"/>
          </p:cNvSpPr>
          <p:nvPr>
            <p:ph type="dt" sz="half" idx="10"/>
          </p:nvPr>
        </p:nvSpPr>
        <p:spPr/>
        <p:txBody>
          <a:bodyPr/>
          <a:lstStyle/>
          <a:p>
            <a:fld id="{3B0A64AD-AE6F-DF44-80F1-FC178BABBC0E}" type="datetimeFigureOut">
              <a:rPr lang="en-US" smtClean="0"/>
              <a:t>4/5/24</a:t>
            </a:fld>
            <a:endParaRPr lang="en-US"/>
          </a:p>
        </p:txBody>
      </p:sp>
      <p:sp>
        <p:nvSpPr>
          <p:cNvPr id="6" name="Footer Placeholder 5">
            <a:extLst>
              <a:ext uri="{FF2B5EF4-FFF2-40B4-BE49-F238E27FC236}">
                <a16:creationId xmlns:a16="http://schemas.microsoft.com/office/drawing/2014/main" id="{DFE2FDE4-736F-A218-3FE8-4A6291646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FA909-42C4-0CA4-494D-D98EA123A64A}"/>
              </a:ext>
            </a:extLst>
          </p:cNvPr>
          <p:cNvSpPr>
            <a:spLocks noGrp="1"/>
          </p:cNvSpPr>
          <p:nvPr>
            <p:ph type="sldNum" sz="quarter" idx="12"/>
          </p:nvPr>
        </p:nvSpPr>
        <p:spPr/>
        <p:txBody>
          <a:bodyPr/>
          <a:lstStyle/>
          <a:p>
            <a:fld id="{97870B6C-DBB9-2D46-BB4C-46017C891CBD}" type="slidenum">
              <a:rPr lang="en-US" smtClean="0"/>
              <a:t>‹#›</a:t>
            </a:fld>
            <a:endParaRPr lang="en-US"/>
          </a:p>
        </p:txBody>
      </p:sp>
    </p:spTree>
    <p:extLst>
      <p:ext uri="{BB962C8B-B14F-4D97-AF65-F5344CB8AC3E}">
        <p14:creationId xmlns:p14="http://schemas.microsoft.com/office/powerpoint/2010/main" val="251933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31CA9A-65A5-716D-36F9-0DB9C03A3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A04A6-561E-7EF3-C96F-210A3AD42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A082-D444-E0C5-A182-E876CCAE8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0A64AD-AE6F-DF44-80F1-FC178BABBC0E}" type="datetimeFigureOut">
              <a:rPr lang="en-US" smtClean="0"/>
              <a:t>4/5/24</a:t>
            </a:fld>
            <a:endParaRPr lang="en-US"/>
          </a:p>
        </p:txBody>
      </p:sp>
      <p:sp>
        <p:nvSpPr>
          <p:cNvPr id="5" name="Footer Placeholder 4">
            <a:extLst>
              <a:ext uri="{FF2B5EF4-FFF2-40B4-BE49-F238E27FC236}">
                <a16:creationId xmlns:a16="http://schemas.microsoft.com/office/drawing/2014/main" id="{6502D0FE-2B7C-F38E-0807-A78A66B74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12D4DF-8D88-7D7C-F0CC-F966A1099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870B6C-DBB9-2D46-BB4C-46017C891CBD}" type="slidenum">
              <a:rPr lang="en-US" smtClean="0"/>
              <a:t>‹#›</a:t>
            </a:fld>
            <a:endParaRPr lang="en-US"/>
          </a:p>
        </p:txBody>
      </p:sp>
    </p:spTree>
    <p:extLst>
      <p:ext uri="{BB962C8B-B14F-4D97-AF65-F5344CB8AC3E}">
        <p14:creationId xmlns:p14="http://schemas.microsoft.com/office/powerpoint/2010/main" val="203596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A187-9F53-C6BC-0F38-64AE986B9D45}"/>
              </a:ext>
            </a:extLst>
          </p:cNvPr>
          <p:cNvSpPr>
            <a:spLocks noGrp="1"/>
          </p:cNvSpPr>
          <p:nvPr>
            <p:ph type="ctrTitle"/>
          </p:nvPr>
        </p:nvSpPr>
        <p:spPr>
          <a:xfrm>
            <a:off x="1524000" y="1231562"/>
            <a:ext cx="9591304" cy="2844945"/>
          </a:xfrm>
        </p:spPr>
        <p:txBody>
          <a:bodyPr>
            <a:normAutofit fontScale="90000"/>
          </a:bodyPr>
          <a:lstStyle/>
          <a:p>
            <a:pPr>
              <a:lnSpc>
                <a:spcPct val="150000"/>
              </a:lnSpc>
            </a:pPr>
            <a:r>
              <a:rPr lang="en-US" sz="4400" b="1" dirty="0">
                <a:solidFill>
                  <a:srgbClr val="002060"/>
                </a:solidFill>
              </a:rPr>
              <a:t>Lesson Learned: </a:t>
            </a:r>
            <a:br>
              <a:rPr lang="en-US" sz="4400" b="1" dirty="0">
                <a:solidFill>
                  <a:srgbClr val="002060"/>
                </a:solidFill>
              </a:rPr>
            </a:br>
            <a:r>
              <a:rPr lang="en-US" sz="4400" b="1" dirty="0">
                <a:solidFill>
                  <a:srgbClr val="002060"/>
                </a:solidFill>
              </a:rPr>
              <a:t>Advocacy Efforts to Include the LMPs in the National TB &amp; PPPR Priorities</a:t>
            </a:r>
          </a:p>
        </p:txBody>
      </p:sp>
      <p:sp>
        <p:nvSpPr>
          <p:cNvPr id="3" name="Subtitle 2">
            <a:extLst>
              <a:ext uri="{FF2B5EF4-FFF2-40B4-BE49-F238E27FC236}">
                <a16:creationId xmlns:a16="http://schemas.microsoft.com/office/drawing/2014/main" id="{C5ABF1BE-ACAC-4258-DAC1-3DDB774CC672}"/>
              </a:ext>
            </a:extLst>
          </p:cNvPr>
          <p:cNvSpPr>
            <a:spLocks noGrp="1"/>
          </p:cNvSpPr>
          <p:nvPr>
            <p:ph type="subTitle" idx="1"/>
          </p:nvPr>
        </p:nvSpPr>
        <p:spPr>
          <a:xfrm>
            <a:off x="1524000" y="4581753"/>
            <a:ext cx="9472551" cy="1611229"/>
          </a:xfrm>
        </p:spPr>
        <p:txBody>
          <a:bodyPr>
            <a:normAutofit/>
          </a:bodyPr>
          <a:lstStyle/>
          <a:p>
            <a:pPr>
              <a:lnSpc>
                <a:spcPct val="150000"/>
              </a:lnSpc>
            </a:pPr>
            <a:r>
              <a:rPr lang="en-US" dirty="0"/>
              <a:t>Country name: Cambodia</a:t>
            </a:r>
          </a:p>
          <a:p>
            <a:pPr>
              <a:lnSpc>
                <a:spcPct val="150000"/>
              </a:lnSpc>
            </a:pPr>
            <a:r>
              <a:rPr lang="en-US" dirty="0" err="1"/>
              <a:t>Organisational</a:t>
            </a:r>
            <a:r>
              <a:rPr lang="en-US" dirty="0"/>
              <a:t> Implementer: Khmer HIV/AIDS NGO Alliance (KHANA)</a:t>
            </a:r>
          </a:p>
        </p:txBody>
      </p:sp>
      <p:pic>
        <p:nvPicPr>
          <p:cNvPr id="4" name="Picture 3" descr="A picture containing text, clipart&#10;&#10;Description automatically generated">
            <a:extLst>
              <a:ext uri="{FF2B5EF4-FFF2-40B4-BE49-F238E27FC236}">
                <a16:creationId xmlns:a16="http://schemas.microsoft.com/office/drawing/2014/main" id="{08B349B5-D0C6-4E4A-E146-FD5981F5BB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61103"/>
            <a:ext cx="1829891" cy="914233"/>
          </a:xfrm>
          <a:prstGeom prst="rect">
            <a:avLst/>
          </a:prstGeom>
        </p:spPr>
      </p:pic>
      <p:pic>
        <p:nvPicPr>
          <p:cNvPr id="5" name="Picture 4" descr="Logo, company name&#10;&#10;Description automatically generated">
            <a:extLst>
              <a:ext uri="{FF2B5EF4-FFF2-40B4-BE49-F238E27FC236}">
                <a16:creationId xmlns:a16="http://schemas.microsoft.com/office/drawing/2014/main" id="{D15EE190-3C27-CF8C-7603-436B02B6B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871" y="-14904"/>
            <a:ext cx="1141145" cy="1266246"/>
          </a:xfrm>
          <a:prstGeom prst="rect">
            <a:avLst/>
          </a:prstGeom>
        </p:spPr>
      </p:pic>
      <p:pic>
        <p:nvPicPr>
          <p:cNvPr id="6" name="Picture 5" descr="A close-up of a logo&#10;&#10;Description automatically generated">
            <a:extLst>
              <a:ext uri="{FF2B5EF4-FFF2-40B4-BE49-F238E27FC236}">
                <a16:creationId xmlns:a16="http://schemas.microsoft.com/office/drawing/2014/main" id="{8EC993CB-98B2-8955-7727-6AFC665A0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6521" y="161103"/>
            <a:ext cx="2366511" cy="819871"/>
          </a:xfrm>
          <a:prstGeom prst="rect">
            <a:avLst/>
          </a:prstGeom>
        </p:spPr>
      </p:pic>
      <p:pic>
        <p:nvPicPr>
          <p:cNvPr id="7" name="Picture 6">
            <a:extLst>
              <a:ext uri="{FF2B5EF4-FFF2-40B4-BE49-F238E27FC236}">
                <a16:creationId xmlns:a16="http://schemas.microsoft.com/office/drawing/2014/main" id="{E30A4446-17BF-2722-3E1D-F2368C4DEBF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2581" y="260473"/>
            <a:ext cx="1582596" cy="715493"/>
          </a:xfrm>
          <a:prstGeom prst="rect">
            <a:avLst/>
          </a:prstGeom>
        </p:spPr>
      </p:pic>
    </p:spTree>
    <p:extLst>
      <p:ext uri="{BB962C8B-B14F-4D97-AF65-F5344CB8AC3E}">
        <p14:creationId xmlns:p14="http://schemas.microsoft.com/office/powerpoint/2010/main" val="357413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B9C-7437-E599-78CB-479EFAFF5B8E}"/>
              </a:ext>
            </a:extLst>
          </p:cNvPr>
          <p:cNvSpPr>
            <a:spLocks noGrp="1"/>
          </p:cNvSpPr>
          <p:nvPr>
            <p:ph type="ctrTitle"/>
          </p:nvPr>
        </p:nvSpPr>
        <p:spPr/>
        <p:txBody>
          <a:bodyPr/>
          <a:lstStyle/>
          <a:p>
            <a:r>
              <a:rPr lang="en-US" dirty="0"/>
              <a:t>Closing</a:t>
            </a:r>
          </a:p>
        </p:txBody>
      </p:sp>
      <p:sp>
        <p:nvSpPr>
          <p:cNvPr id="3" name="Subtitle 2">
            <a:extLst>
              <a:ext uri="{FF2B5EF4-FFF2-40B4-BE49-F238E27FC236}">
                <a16:creationId xmlns:a16="http://schemas.microsoft.com/office/drawing/2014/main" id="{A2DBB70F-1C17-BA29-91FC-14A3AE5D956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854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9D7BD-6490-647F-2488-B80E1DC6A6AE}"/>
              </a:ext>
            </a:extLst>
          </p:cNvPr>
          <p:cNvSpPr>
            <a:spLocks noGrp="1"/>
          </p:cNvSpPr>
          <p:nvPr>
            <p:ph type="title"/>
          </p:nvPr>
        </p:nvSpPr>
        <p:spPr>
          <a:xfrm>
            <a:off x="1033500" y="187320"/>
            <a:ext cx="6362383" cy="598664"/>
          </a:xfrm>
        </p:spPr>
        <p:txBody>
          <a:bodyPr anchor="b">
            <a:normAutofit/>
          </a:bodyPr>
          <a:lstStyle/>
          <a:p>
            <a:r>
              <a:rPr lang="en-US" sz="2900" dirty="0"/>
              <a:t>Background of the Last-Mile Population</a:t>
            </a:r>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0D52FC-9E71-6469-5102-5CE91282B897}"/>
              </a:ext>
            </a:extLst>
          </p:cNvPr>
          <p:cNvSpPr>
            <a:spLocks noGrp="1"/>
          </p:cNvSpPr>
          <p:nvPr>
            <p:ph idx="1"/>
          </p:nvPr>
        </p:nvSpPr>
        <p:spPr>
          <a:xfrm>
            <a:off x="853120" y="962533"/>
            <a:ext cx="5461453" cy="5115768"/>
          </a:xfrm>
        </p:spPr>
        <p:txBody>
          <a:bodyPr anchor="ctr">
            <a:normAutofit/>
          </a:bodyPr>
          <a:lstStyle/>
          <a:p>
            <a:pPr algn="just">
              <a:buFont typeface="Courier New" panose="02070309020205020404" pitchFamily="49" charset="0"/>
              <a:buChar char="o"/>
            </a:pPr>
            <a:r>
              <a:rPr lang="en-US" sz="1800" b="0" i="0" u="none" strike="noStrike" dirty="0">
                <a:effectLst/>
              </a:rPr>
              <a:t>Based on the key findings from the community engagement assessment, the TB key and vulnerable populations (TB KVP), such as elderly people aged 55+, PLHIV, people with chronic diseases (diabetes, high blood pressure), TB households, migrants, and people living in close settings, are almost left behind in terms of TB and COVID-19.</a:t>
            </a:r>
          </a:p>
          <a:p>
            <a:pPr algn="just">
              <a:buFont typeface="Courier New" panose="02070309020205020404" pitchFamily="49" charset="0"/>
              <a:buChar char="o"/>
            </a:pPr>
            <a:r>
              <a:rPr lang="en-US" sz="1800" b="0" i="0" u="none" strike="noStrike" dirty="0">
                <a:effectLst/>
              </a:rPr>
              <a:t>Other populations who are left behind by TB programs are </a:t>
            </a:r>
            <a:r>
              <a:rPr lang="en-US" sz="1800" b="1" i="1" u="sng" strike="noStrike" dirty="0">
                <a:solidFill>
                  <a:srgbClr val="FF0000"/>
                </a:solidFill>
                <a:effectLst/>
              </a:rPr>
              <a:t>construction workers (especially people working with painting substances), </a:t>
            </a:r>
            <a:r>
              <a:rPr lang="en-US" sz="1800" b="0" i="0" u="none" strike="noStrike" dirty="0">
                <a:effectLst/>
              </a:rPr>
              <a:t>people living in slum areas, and other congregated settings.</a:t>
            </a:r>
          </a:p>
          <a:p>
            <a:pPr algn="just">
              <a:buFont typeface="Courier New" panose="02070309020205020404" pitchFamily="49" charset="0"/>
              <a:buChar char="o"/>
            </a:pPr>
            <a:r>
              <a:rPr lang="en-US" sz="1800" dirty="0">
                <a:effectLst/>
                <a:ea typeface="Calibri" panose="020F0502020204030204" pitchFamily="34" charset="0"/>
              </a:rPr>
              <a:t>The affected by TB (KVPs and construction workers) have recognized themselves as vulnerable groups and faced TB infections, including COVID-19, because of their </a:t>
            </a:r>
            <a:r>
              <a:rPr lang="en-US" sz="1800" b="1" i="1" u="sng" dirty="0">
                <a:solidFill>
                  <a:srgbClr val="FF0000"/>
                </a:solidFill>
                <a:effectLst/>
                <a:ea typeface="Calibri" panose="020F0502020204030204" pitchFamily="34" charset="0"/>
              </a:rPr>
              <a:t>working conditions, working environment, and TB service availabilities.</a:t>
            </a:r>
            <a:endParaRPr lang="en-KH" sz="1800" b="1" i="1" u="sng" dirty="0">
              <a:solidFill>
                <a:srgbClr val="FF0000"/>
              </a:solidFill>
              <a:effectLst/>
              <a:ea typeface="Calibri" panose="020F0502020204030204" pitchFamily="34" charset="0"/>
            </a:endParaRPr>
          </a:p>
        </p:txBody>
      </p:sp>
      <p:pic>
        <p:nvPicPr>
          <p:cNvPr id="5" name="Picture 4" descr="A group of people sitting under a tent&#10;&#10;Description automatically generated">
            <a:extLst>
              <a:ext uri="{FF2B5EF4-FFF2-40B4-BE49-F238E27FC236}">
                <a16:creationId xmlns:a16="http://schemas.microsoft.com/office/drawing/2014/main" id="{F5309202-5B4C-A2CA-12F4-F3F4D198029A}"/>
              </a:ext>
            </a:extLst>
          </p:cNvPr>
          <p:cNvPicPr>
            <a:picLocks noChangeAspect="1"/>
          </p:cNvPicPr>
          <p:nvPr/>
        </p:nvPicPr>
        <p:blipFill rotWithShape="1">
          <a:blip r:embed="rId2"/>
          <a:srcRect l="6739" r="15545" b="-1"/>
          <a:stretch/>
        </p:blipFill>
        <p:spPr>
          <a:xfrm>
            <a:off x="6538366" y="1178211"/>
            <a:ext cx="5074106" cy="4756870"/>
          </a:xfrm>
          <a:prstGeom prst="rect">
            <a:avLst/>
          </a:prstGeom>
        </p:spPr>
      </p:pic>
    </p:spTree>
    <p:extLst>
      <p:ext uri="{BB962C8B-B14F-4D97-AF65-F5344CB8AC3E}">
        <p14:creationId xmlns:p14="http://schemas.microsoft.com/office/powerpoint/2010/main" val="107096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D7BD-6490-647F-2488-B80E1DC6A6AE}"/>
              </a:ext>
            </a:extLst>
          </p:cNvPr>
          <p:cNvSpPr>
            <a:spLocks noGrp="1"/>
          </p:cNvSpPr>
          <p:nvPr>
            <p:ph type="title"/>
          </p:nvPr>
        </p:nvSpPr>
        <p:spPr>
          <a:xfrm>
            <a:off x="838200" y="365125"/>
            <a:ext cx="10515600" cy="1060263"/>
          </a:xfrm>
        </p:spPr>
        <p:txBody>
          <a:bodyPr>
            <a:normAutofit/>
          </a:bodyPr>
          <a:lstStyle/>
          <a:p>
            <a:r>
              <a:rPr lang="en-US" sz="4000" dirty="0"/>
              <a:t>Community Engagement Plan and interventions</a:t>
            </a:r>
          </a:p>
        </p:txBody>
      </p:sp>
      <p:sp>
        <p:nvSpPr>
          <p:cNvPr id="3" name="Content Placeholder 2">
            <a:extLst>
              <a:ext uri="{FF2B5EF4-FFF2-40B4-BE49-F238E27FC236}">
                <a16:creationId xmlns:a16="http://schemas.microsoft.com/office/drawing/2014/main" id="{5D0D52FC-9E71-6469-5102-5CE91282B897}"/>
              </a:ext>
            </a:extLst>
          </p:cNvPr>
          <p:cNvSpPr>
            <a:spLocks noGrp="1"/>
          </p:cNvSpPr>
          <p:nvPr>
            <p:ph idx="1"/>
          </p:nvPr>
        </p:nvSpPr>
        <p:spPr>
          <a:xfrm>
            <a:off x="838200" y="1425388"/>
            <a:ext cx="10515600" cy="4751575"/>
          </a:xfrm>
        </p:spPr>
        <p:txBody>
          <a:bodyPr>
            <a:normAutofit/>
          </a:bodyPr>
          <a:lstStyle/>
          <a:p>
            <a:pPr algn="just">
              <a:lnSpc>
                <a:spcPct val="150000"/>
              </a:lnSpc>
              <a:buFont typeface="Wingdings" pitchFamily="2" charset="2"/>
              <a:buChar char="§"/>
            </a:pPr>
            <a:r>
              <a:rPr lang="en-US" sz="2000" dirty="0"/>
              <a:t>In responding the assessment results, the community engagement plan was developed to </a:t>
            </a:r>
            <a:r>
              <a:rPr lang="en-US" sz="2000" dirty="0">
                <a:effectLst/>
                <a:ea typeface="Times New Roman" panose="02020603050405020304" pitchFamily="18" charset="0"/>
              </a:rPr>
              <a:t>strengthen meaningful engagement of key and vulnerable populations (KVPs) and last-mile populations (LMPs) in the TB and PPPR response.</a:t>
            </a:r>
          </a:p>
          <a:p>
            <a:pPr algn="just">
              <a:lnSpc>
                <a:spcPct val="150000"/>
              </a:lnSpc>
              <a:buFont typeface="Wingdings" pitchFamily="2" charset="2"/>
              <a:buChar char="§"/>
            </a:pPr>
            <a:r>
              <a:rPr lang="en-US" sz="2000" dirty="0">
                <a:ea typeface="Times New Roman" panose="02020603050405020304" pitchFamily="18" charset="0"/>
              </a:rPr>
              <a:t>The community engagement plan has specific objectives as below:</a:t>
            </a:r>
            <a:endParaRPr lang="en-KH" sz="2000" dirty="0">
              <a:effectLst/>
              <a:ea typeface="Times New Roman" panose="02020603050405020304" pitchFamily="18" charset="0"/>
            </a:endParaRPr>
          </a:p>
        </p:txBody>
      </p:sp>
      <p:graphicFrame>
        <p:nvGraphicFramePr>
          <p:cNvPr id="4" name="Diagram 3">
            <a:extLst>
              <a:ext uri="{FF2B5EF4-FFF2-40B4-BE49-F238E27FC236}">
                <a16:creationId xmlns:a16="http://schemas.microsoft.com/office/drawing/2014/main" id="{96A04B1B-0ADA-4A12-8968-4B172BFA5CDA}"/>
              </a:ext>
            </a:extLst>
          </p:cNvPr>
          <p:cNvGraphicFramePr/>
          <p:nvPr>
            <p:extLst>
              <p:ext uri="{D42A27DB-BD31-4B8C-83A1-F6EECF244321}">
                <p14:modId xmlns:p14="http://schemas.microsoft.com/office/powerpoint/2010/main" val="4020845842"/>
              </p:ext>
            </p:extLst>
          </p:nvPr>
        </p:nvGraphicFramePr>
        <p:xfrm>
          <a:off x="313764" y="2360207"/>
          <a:ext cx="1172135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60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D7BD-6490-647F-2488-B80E1DC6A6AE}"/>
              </a:ext>
            </a:extLst>
          </p:cNvPr>
          <p:cNvSpPr>
            <a:spLocks noGrp="1"/>
          </p:cNvSpPr>
          <p:nvPr>
            <p:ph type="title"/>
          </p:nvPr>
        </p:nvSpPr>
        <p:spPr>
          <a:xfrm>
            <a:off x="838200" y="365125"/>
            <a:ext cx="10515600" cy="1060263"/>
          </a:xfrm>
        </p:spPr>
        <p:txBody>
          <a:bodyPr>
            <a:normAutofit fontScale="90000"/>
          </a:bodyPr>
          <a:lstStyle/>
          <a:p>
            <a:r>
              <a:rPr lang="en-US" sz="4000" dirty="0"/>
              <a:t>Community Engagement Plan and interventions (</a:t>
            </a:r>
            <a:r>
              <a:rPr lang="en-US" sz="4000" dirty="0" err="1"/>
              <a:t>cont</a:t>
            </a:r>
            <a:r>
              <a:rPr lang="en-US" sz="4000" dirty="0"/>
              <a:t>’)</a:t>
            </a:r>
          </a:p>
        </p:txBody>
      </p:sp>
      <p:sp>
        <p:nvSpPr>
          <p:cNvPr id="3" name="Content Placeholder 2">
            <a:extLst>
              <a:ext uri="{FF2B5EF4-FFF2-40B4-BE49-F238E27FC236}">
                <a16:creationId xmlns:a16="http://schemas.microsoft.com/office/drawing/2014/main" id="{5D0D52FC-9E71-6469-5102-5CE91282B897}"/>
              </a:ext>
            </a:extLst>
          </p:cNvPr>
          <p:cNvSpPr>
            <a:spLocks noGrp="1"/>
          </p:cNvSpPr>
          <p:nvPr>
            <p:ph idx="1"/>
          </p:nvPr>
        </p:nvSpPr>
        <p:spPr>
          <a:xfrm>
            <a:off x="838199" y="1425388"/>
            <a:ext cx="11089341" cy="4612341"/>
          </a:xfrm>
        </p:spPr>
        <p:txBody>
          <a:bodyPr>
            <a:noAutofit/>
          </a:bodyPr>
          <a:lstStyle/>
          <a:p>
            <a:pPr algn="just">
              <a:lnSpc>
                <a:spcPct val="150000"/>
              </a:lnSpc>
              <a:spcBef>
                <a:spcPts val="0"/>
              </a:spcBef>
              <a:buFont typeface="Wingdings" pitchFamily="2" charset="2"/>
              <a:buChar char="§"/>
            </a:pPr>
            <a:r>
              <a:rPr lang="en-US" sz="1800" b="0" i="0" u="none" strike="noStrike" dirty="0">
                <a:effectLst/>
              </a:rPr>
              <a:t>There were numerous selected activities from the community engagement plan to be implemented for advocacy purposes:</a:t>
            </a:r>
          </a:p>
          <a:p>
            <a:pPr lvl="1" algn="just">
              <a:lnSpc>
                <a:spcPct val="150000"/>
              </a:lnSpc>
              <a:spcBef>
                <a:spcPts val="0"/>
              </a:spcBef>
              <a:buFont typeface="Wingdings" pitchFamily="2" charset="2"/>
              <a:buChar char="Ø"/>
            </a:pPr>
            <a:r>
              <a:rPr lang="en-KH" sz="1800" kern="0" dirty="0">
                <a:effectLst/>
                <a:ea typeface="Times New Roman" panose="02020603050405020304" pitchFamily="18" charset="0"/>
              </a:rPr>
              <a:t>Organize advocacy meetings to raise awareness and sensitize high-level government officials and key stakeholders on the need for integration and participation of LMPs into the TB and PPPR response.</a:t>
            </a:r>
            <a:r>
              <a:rPr lang="en-KH" sz="1800" dirty="0">
                <a:effectLst/>
              </a:rPr>
              <a:t> </a:t>
            </a:r>
          </a:p>
          <a:p>
            <a:pPr lvl="1" algn="just">
              <a:lnSpc>
                <a:spcPct val="150000"/>
              </a:lnSpc>
              <a:spcBef>
                <a:spcPts val="0"/>
              </a:spcBef>
              <a:buFont typeface="Wingdings" pitchFamily="2" charset="2"/>
              <a:buChar char="Ø"/>
            </a:pPr>
            <a:r>
              <a:rPr lang="en-KH" sz="1800" kern="0" dirty="0">
                <a:effectLst/>
                <a:ea typeface="Times New Roman" panose="02020603050405020304" pitchFamily="18" charset="0"/>
              </a:rPr>
              <a:t>Organize sessions or meetings to facilitate the inclusion of the LMP as key members of the current TB networks.</a:t>
            </a:r>
            <a:endParaRPr lang="en-KH" sz="1800" kern="0" dirty="0">
              <a:ea typeface="Times New Roman" panose="02020603050405020304" pitchFamily="18" charset="0"/>
            </a:endParaRPr>
          </a:p>
          <a:p>
            <a:pPr lvl="1" algn="just">
              <a:lnSpc>
                <a:spcPct val="150000"/>
              </a:lnSpc>
              <a:spcBef>
                <a:spcPts val="0"/>
              </a:spcBef>
              <a:buFont typeface="Wingdings" pitchFamily="2" charset="2"/>
              <a:buChar char="Ø"/>
            </a:pPr>
            <a:r>
              <a:rPr lang="en-KH" sz="1800" kern="0" dirty="0">
                <a:effectLst/>
                <a:ea typeface="Times New Roman" panose="02020603050405020304" pitchFamily="18" charset="0"/>
              </a:rPr>
              <a:t>Discuss and assign specific focal point(s) responsible for supporting the TB representatives to engage in technical meetings.</a:t>
            </a:r>
            <a:r>
              <a:rPr lang="en-KH" sz="1800" dirty="0">
                <a:effectLst/>
              </a:rPr>
              <a:t> </a:t>
            </a:r>
          </a:p>
          <a:p>
            <a:pPr lvl="1" algn="just">
              <a:lnSpc>
                <a:spcPct val="150000"/>
              </a:lnSpc>
              <a:spcBef>
                <a:spcPts val="0"/>
              </a:spcBef>
              <a:buFont typeface="Wingdings" pitchFamily="2" charset="2"/>
              <a:buChar char="Ø"/>
            </a:pPr>
            <a:r>
              <a:rPr lang="en-KH" sz="1800" kern="0" dirty="0">
                <a:effectLst/>
                <a:ea typeface="Times New Roman" panose="02020603050405020304" pitchFamily="18" charset="0"/>
              </a:rPr>
              <a:t>Conduct advocacy training for TB champions and TB community leaders to be ready for running policy and practice changes to reduce discrimination, and to promote equal access to services.</a:t>
            </a:r>
            <a:r>
              <a:rPr lang="en-KH" sz="1800" dirty="0">
                <a:effectLst/>
              </a:rPr>
              <a:t> </a:t>
            </a:r>
            <a:endParaRPr lang="en-KH" sz="1800" dirty="0"/>
          </a:p>
        </p:txBody>
      </p:sp>
    </p:spTree>
    <p:extLst>
      <p:ext uri="{BB962C8B-B14F-4D97-AF65-F5344CB8AC3E}">
        <p14:creationId xmlns:p14="http://schemas.microsoft.com/office/powerpoint/2010/main" val="228533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733E-907A-5C55-4BA5-D933E0DA4DA1}"/>
              </a:ext>
            </a:extLst>
          </p:cNvPr>
          <p:cNvSpPr>
            <a:spLocks noGrp="1"/>
          </p:cNvSpPr>
          <p:nvPr>
            <p:ph type="title"/>
          </p:nvPr>
        </p:nvSpPr>
        <p:spPr>
          <a:xfrm>
            <a:off x="514350" y="365126"/>
            <a:ext cx="11315700" cy="1035050"/>
          </a:xfrm>
        </p:spPr>
        <p:txBody>
          <a:bodyPr>
            <a:normAutofit/>
          </a:bodyPr>
          <a:lstStyle/>
          <a:p>
            <a:r>
              <a:rPr lang="en-KH" sz="3600" dirty="0"/>
              <a:t>Key results from the selected intervention implementation</a:t>
            </a:r>
          </a:p>
        </p:txBody>
      </p:sp>
      <p:graphicFrame>
        <p:nvGraphicFramePr>
          <p:cNvPr id="4" name="Content Placeholder 3">
            <a:extLst>
              <a:ext uri="{FF2B5EF4-FFF2-40B4-BE49-F238E27FC236}">
                <a16:creationId xmlns:a16="http://schemas.microsoft.com/office/drawing/2014/main" id="{7711AEE0-2CEA-473D-6E89-A26DDC4C6F89}"/>
              </a:ext>
            </a:extLst>
          </p:cNvPr>
          <p:cNvGraphicFramePr>
            <a:graphicFrameLocks noGrp="1"/>
          </p:cNvGraphicFramePr>
          <p:nvPr>
            <p:ph idx="1"/>
            <p:extLst>
              <p:ext uri="{D42A27DB-BD31-4B8C-83A1-F6EECF244321}">
                <p14:modId xmlns:p14="http://schemas.microsoft.com/office/powerpoint/2010/main" val="2345514121"/>
              </p:ext>
            </p:extLst>
          </p:nvPr>
        </p:nvGraphicFramePr>
        <p:xfrm>
          <a:off x="514349" y="1825625"/>
          <a:ext cx="1118711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52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247B-7A5D-3B9B-8924-D5775069E487}"/>
              </a:ext>
            </a:extLst>
          </p:cNvPr>
          <p:cNvSpPr>
            <a:spLocks noGrp="1"/>
          </p:cNvSpPr>
          <p:nvPr>
            <p:ph type="title"/>
          </p:nvPr>
        </p:nvSpPr>
        <p:spPr/>
        <p:txBody>
          <a:bodyPr/>
          <a:lstStyle/>
          <a:p>
            <a:endParaRPr lang="en-KH" dirty="0"/>
          </a:p>
        </p:txBody>
      </p:sp>
      <p:pic>
        <p:nvPicPr>
          <p:cNvPr id="5" name="Picture 4" descr="A group of people standing in front of a building&#10;&#10;Description automatically generated">
            <a:extLst>
              <a:ext uri="{FF2B5EF4-FFF2-40B4-BE49-F238E27FC236}">
                <a16:creationId xmlns:a16="http://schemas.microsoft.com/office/drawing/2014/main" id="{A947E799-82E7-12C3-4E75-A4538A62013B}"/>
              </a:ext>
            </a:extLst>
          </p:cNvPr>
          <p:cNvPicPr>
            <a:picLocks noChangeAspect="1"/>
          </p:cNvPicPr>
          <p:nvPr/>
        </p:nvPicPr>
        <p:blipFill>
          <a:blip r:embed="rId2"/>
          <a:stretch>
            <a:fillRect/>
          </a:stretch>
        </p:blipFill>
        <p:spPr>
          <a:xfrm>
            <a:off x="0" y="2834004"/>
            <a:ext cx="6143017" cy="4023997"/>
          </a:xfrm>
          <a:prstGeom prst="rect">
            <a:avLst/>
          </a:prstGeom>
        </p:spPr>
      </p:pic>
      <p:pic>
        <p:nvPicPr>
          <p:cNvPr id="7" name="Picture 6" descr="A group of people sitting on a porch&#10;&#10;Description automatically generated">
            <a:extLst>
              <a:ext uri="{FF2B5EF4-FFF2-40B4-BE49-F238E27FC236}">
                <a16:creationId xmlns:a16="http://schemas.microsoft.com/office/drawing/2014/main" id="{5890DD23-2A3F-CA54-57F0-B7C8D4F5DA09}"/>
              </a:ext>
            </a:extLst>
          </p:cNvPr>
          <p:cNvPicPr>
            <a:picLocks noChangeAspect="1"/>
          </p:cNvPicPr>
          <p:nvPr/>
        </p:nvPicPr>
        <p:blipFill>
          <a:blip r:embed="rId3"/>
          <a:stretch>
            <a:fillRect/>
          </a:stretch>
        </p:blipFill>
        <p:spPr>
          <a:xfrm>
            <a:off x="6143017" y="3290207"/>
            <a:ext cx="6048983" cy="3567793"/>
          </a:xfrm>
          <a:prstGeom prst="rect">
            <a:avLst/>
          </a:prstGeom>
        </p:spPr>
      </p:pic>
      <p:pic>
        <p:nvPicPr>
          <p:cNvPr id="9" name="Picture 8" descr="A group of people standing in a room&#10;&#10;Description automatically generated">
            <a:extLst>
              <a:ext uri="{FF2B5EF4-FFF2-40B4-BE49-F238E27FC236}">
                <a16:creationId xmlns:a16="http://schemas.microsoft.com/office/drawing/2014/main" id="{A8B97013-5D79-3EA5-9E69-65920391DF2B}"/>
              </a:ext>
            </a:extLst>
          </p:cNvPr>
          <p:cNvPicPr>
            <a:picLocks noChangeAspect="1"/>
          </p:cNvPicPr>
          <p:nvPr/>
        </p:nvPicPr>
        <p:blipFill rotWithShape="1">
          <a:blip r:embed="rId4"/>
          <a:srcRect t="21358"/>
          <a:stretch/>
        </p:blipFill>
        <p:spPr>
          <a:xfrm>
            <a:off x="0" y="0"/>
            <a:ext cx="6048983" cy="3567793"/>
          </a:xfrm>
          <a:prstGeom prst="rect">
            <a:avLst/>
          </a:prstGeom>
        </p:spPr>
      </p:pic>
      <p:pic>
        <p:nvPicPr>
          <p:cNvPr id="11" name="Picture 10">
            <a:extLst>
              <a:ext uri="{FF2B5EF4-FFF2-40B4-BE49-F238E27FC236}">
                <a16:creationId xmlns:a16="http://schemas.microsoft.com/office/drawing/2014/main" id="{9CB8A977-14FB-401B-E7AF-2DE1C12E7BD7}"/>
              </a:ext>
            </a:extLst>
          </p:cNvPr>
          <p:cNvPicPr>
            <a:picLocks noChangeAspect="1"/>
          </p:cNvPicPr>
          <p:nvPr/>
        </p:nvPicPr>
        <p:blipFill rotWithShape="1">
          <a:blip r:embed="rId5"/>
          <a:srcRect t="26850"/>
          <a:stretch/>
        </p:blipFill>
        <p:spPr>
          <a:xfrm>
            <a:off x="6048983" y="-1"/>
            <a:ext cx="6143017" cy="3644163"/>
          </a:xfrm>
          <a:prstGeom prst="rect">
            <a:avLst/>
          </a:prstGeom>
        </p:spPr>
      </p:pic>
    </p:spTree>
    <p:extLst>
      <p:ext uri="{BB962C8B-B14F-4D97-AF65-F5344CB8AC3E}">
        <p14:creationId xmlns:p14="http://schemas.microsoft.com/office/powerpoint/2010/main" val="120463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D7BD-6490-647F-2488-B80E1DC6A6AE}"/>
              </a:ext>
            </a:extLst>
          </p:cNvPr>
          <p:cNvSpPr>
            <a:spLocks noGrp="1"/>
          </p:cNvSpPr>
          <p:nvPr>
            <p:ph type="title"/>
          </p:nvPr>
        </p:nvSpPr>
        <p:spPr>
          <a:xfrm>
            <a:off x="604837" y="169862"/>
            <a:ext cx="10515600" cy="820738"/>
          </a:xfrm>
        </p:spPr>
        <p:txBody>
          <a:bodyPr/>
          <a:lstStyle/>
          <a:p>
            <a:r>
              <a:rPr lang="en-US" dirty="0"/>
              <a:t>Lessons Learned</a:t>
            </a:r>
          </a:p>
        </p:txBody>
      </p:sp>
      <p:sp>
        <p:nvSpPr>
          <p:cNvPr id="3" name="Content Placeholder 2">
            <a:extLst>
              <a:ext uri="{FF2B5EF4-FFF2-40B4-BE49-F238E27FC236}">
                <a16:creationId xmlns:a16="http://schemas.microsoft.com/office/drawing/2014/main" id="{5D0D52FC-9E71-6469-5102-5CE91282B897}"/>
              </a:ext>
            </a:extLst>
          </p:cNvPr>
          <p:cNvSpPr>
            <a:spLocks noGrp="1"/>
          </p:cNvSpPr>
          <p:nvPr>
            <p:ph idx="1"/>
          </p:nvPr>
        </p:nvSpPr>
        <p:spPr>
          <a:xfrm>
            <a:off x="838200" y="990600"/>
            <a:ext cx="10748963" cy="5295900"/>
          </a:xfrm>
        </p:spPr>
        <p:txBody>
          <a:bodyPr>
            <a:normAutofit fontScale="92500" lnSpcReduction="20000"/>
          </a:bodyPr>
          <a:lstStyle/>
          <a:p>
            <a:pPr>
              <a:lnSpc>
                <a:spcPct val="150000"/>
              </a:lnSpc>
            </a:pPr>
            <a:r>
              <a:rPr lang="en-US" sz="2400" b="1" dirty="0"/>
              <a:t>There were several major challenges working on advocacy for the LMPs, including:</a:t>
            </a:r>
          </a:p>
          <a:p>
            <a:pPr lvl="1">
              <a:lnSpc>
                <a:spcPct val="150000"/>
              </a:lnSpc>
            </a:pPr>
            <a:r>
              <a:rPr lang="en-US" sz="2000" dirty="0"/>
              <a:t>Limitation of support and collaboration from local authorities (security reasons), construction owners (loss of productivity).</a:t>
            </a:r>
          </a:p>
          <a:p>
            <a:pPr lvl="1">
              <a:lnSpc>
                <a:spcPct val="150000"/>
              </a:lnSpc>
            </a:pPr>
            <a:r>
              <a:rPr lang="en-US" sz="2000" dirty="0"/>
              <a:t>Timing barriers for gathering and consulting with construction workers.</a:t>
            </a:r>
          </a:p>
          <a:p>
            <a:pPr>
              <a:lnSpc>
                <a:spcPct val="150000"/>
              </a:lnSpc>
            </a:pPr>
            <a:r>
              <a:rPr lang="en-US" sz="2400" b="1" dirty="0"/>
              <a:t>But….</a:t>
            </a:r>
          </a:p>
          <a:p>
            <a:pPr lvl="1">
              <a:lnSpc>
                <a:spcPct val="150000"/>
              </a:lnSpc>
            </a:pPr>
            <a:r>
              <a:rPr lang="en-US" sz="2000" dirty="0"/>
              <a:t>Strong support from the NTP, PHDs, and ODs, while engaging from chiefs of villages, village health support groups, and the existing peer support groups were mobilized the construction workers (LMPs) in the local areas.</a:t>
            </a:r>
          </a:p>
          <a:p>
            <a:pPr lvl="1">
              <a:lnSpc>
                <a:spcPct val="150000"/>
              </a:lnSpc>
            </a:pPr>
            <a:r>
              <a:rPr lang="en-US" sz="2000" dirty="0"/>
              <a:t>Flexible times for meeting with LMPs from the program team. </a:t>
            </a:r>
          </a:p>
          <a:p>
            <a:pPr lvl="1">
              <a:lnSpc>
                <a:spcPct val="150000"/>
              </a:lnSpc>
            </a:pPr>
            <a:r>
              <a:rPr lang="en-US" sz="2000" dirty="0"/>
              <a:t>Building partnership and networking with the existing </a:t>
            </a:r>
            <a:r>
              <a:rPr lang="en-US" sz="2000" dirty="0" err="1"/>
              <a:t>TBpeople</a:t>
            </a:r>
            <a:r>
              <a:rPr lang="en-US" sz="2000" dirty="0"/>
              <a:t> Cambodia, is strong voices to voice to advocate for the inclusions of LMPs at national level (NTP and CCC).</a:t>
            </a:r>
          </a:p>
        </p:txBody>
      </p:sp>
    </p:spTree>
    <p:extLst>
      <p:ext uri="{BB962C8B-B14F-4D97-AF65-F5344CB8AC3E}">
        <p14:creationId xmlns:p14="http://schemas.microsoft.com/office/powerpoint/2010/main" val="369917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9D7BD-6490-647F-2488-B80E1DC6A6AE}"/>
              </a:ext>
            </a:extLst>
          </p:cNvPr>
          <p:cNvSpPr>
            <a:spLocks noGrp="1"/>
          </p:cNvSpPr>
          <p:nvPr>
            <p:ph type="title"/>
          </p:nvPr>
        </p:nvSpPr>
        <p:spPr>
          <a:xfrm>
            <a:off x="793662" y="386930"/>
            <a:ext cx="10066122" cy="1298448"/>
          </a:xfrm>
        </p:spPr>
        <p:txBody>
          <a:bodyPr anchor="b">
            <a:normAutofit/>
          </a:bodyPr>
          <a:lstStyle/>
          <a:p>
            <a:r>
              <a:rPr lang="en-US" sz="4800"/>
              <a:t>Lessons Learned</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0D52FC-9E71-6469-5102-5CE91282B897}"/>
              </a:ext>
            </a:extLst>
          </p:cNvPr>
          <p:cNvSpPr>
            <a:spLocks noGrp="1"/>
          </p:cNvSpPr>
          <p:nvPr>
            <p:ph idx="1"/>
          </p:nvPr>
        </p:nvSpPr>
        <p:spPr>
          <a:xfrm>
            <a:off x="0" y="2203078"/>
            <a:ext cx="5851171" cy="4267991"/>
          </a:xfrm>
        </p:spPr>
        <p:txBody>
          <a:bodyPr anchor="ctr">
            <a:normAutofit/>
          </a:bodyPr>
          <a:lstStyle/>
          <a:p>
            <a:pPr>
              <a:lnSpc>
                <a:spcPct val="150000"/>
              </a:lnSpc>
            </a:pPr>
            <a:r>
              <a:rPr lang="en-US" sz="1600" dirty="0"/>
              <a:t>What other needs must the CELG address to expand in these areas?</a:t>
            </a:r>
          </a:p>
          <a:p>
            <a:pPr lvl="1">
              <a:lnSpc>
                <a:spcPct val="150000"/>
              </a:lnSpc>
            </a:pPr>
            <a:r>
              <a:rPr lang="en-US" sz="1600" b="0" i="0" u="none" strike="noStrike" dirty="0">
                <a:effectLst/>
              </a:rPr>
              <a:t>Advance the engagement and empowerment of LMP representatives in TB and PPPR through capacity building (leadership, advocacy, effective communication) and exchange learning opportunities.</a:t>
            </a:r>
          </a:p>
          <a:p>
            <a:pPr lvl="1">
              <a:lnSpc>
                <a:spcPct val="150000"/>
              </a:lnSpc>
            </a:pPr>
            <a:r>
              <a:rPr lang="en-US" sz="1600" b="0" i="0" u="none" strike="noStrike" dirty="0">
                <a:effectLst/>
              </a:rPr>
              <a:t>Provide technical and financial assistance to </a:t>
            </a:r>
            <a:r>
              <a:rPr lang="en-US" sz="1600" b="0" i="0" u="none" strike="noStrike" dirty="0" err="1">
                <a:effectLst/>
              </a:rPr>
              <a:t>TBpeople</a:t>
            </a:r>
            <a:r>
              <a:rPr lang="en-US" sz="1600" b="0" i="0" u="none" strike="noStrike" dirty="0">
                <a:effectLst/>
              </a:rPr>
              <a:t> Cambodia to produce a directory or guidebook for LMPs accessing TB, COVID-19, PPR, and other health-related services.</a:t>
            </a:r>
          </a:p>
        </p:txBody>
      </p:sp>
      <p:pic>
        <p:nvPicPr>
          <p:cNvPr id="5" name="Picture 4" descr="A group of people looking at a white board&#10;&#10;Description automatically generated">
            <a:extLst>
              <a:ext uri="{FF2B5EF4-FFF2-40B4-BE49-F238E27FC236}">
                <a16:creationId xmlns:a16="http://schemas.microsoft.com/office/drawing/2014/main" id="{E4B0E34D-AAB7-85B1-ED68-BE524BAE0BAA}"/>
              </a:ext>
            </a:extLst>
          </p:cNvPr>
          <p:cNvPicPr>
            <a:picLocks noChangeAspect="1"/>
          </p:cNvPicPr>
          <p:nvPr/>
        </p:nvPicPr>
        <p:blipFill>
          <a:blip r:embed="rId2"/>
          <a:stretch>
            <a:fillRect/>
          </a:stretch>
        </p:blipFill>
        <p:spPr>
          <a:xfrm>
            <a:off x="6010508" y="2316045"/>
            <a:ext cx="5176605" cy="388245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14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D7BD-6490-647F-2488-B80E1DC6A6AE}"/>
              </a:ext>
            </a:extLst>
          </p:cNvPr>
          <p:cNvSpPr>
            <a:spLocks noGrp="1"/>
          </p:cNvSpPr>
          <p:nvPr>
            <p:ph type="title"/>
          </p:nvPr>
        </p:nvSpPr>
        <p:spPr>
          <a:xfrm>
            <a:off x="838200" y="171450"/>
            <a:ext cx="10515600" cy="1325563"/>
          </a:xfrm>
        </p:spPr>
        <p:txBody>
          <a:bodyPr/>
          <a:lstStyle/>
          <a:p>
            <a:r>
              <a:rPr lang="en-US" dirty="0"/>
              <a:t>Recommendations</a:t>
            </a:r>
          </a:p>
        </p:txBody>
      </p:sp>
      <p:sp>
        <p:nvSpPr>
          <p:cNvPr id="3" name="Content Placeholder 2">
            <a:extLst>
              <a:ext uri="{FF2B5EF4-FFF2-40B4-BE49-F238E27FC236}">
                <a16:creationId xmlns:a16="http://schemas.microsoft.com/office/drawing/2014/main" id="{5D0D52FC-9E71-6469-5102-5CE91282B897}"/>
              </a:ext>
            </a:extLst>
          </p:cNvPr>
          <p:cNvSpPr>
            <a:spLocks noGrp="1"/>
          </p:cNvSpPr>
          <p:nvPr>
            <p:ph idx="1"/>
          </p:nvPr>
        </p:nvSpPr>
        <p:spPr>
          <a:xfrm>
            <a:off x="838200" y="1368426"/>
            <a:ext cx="10515600" cy="4351338"/>
          </a:xfrm>
        </p:spPr>
        <p:txBody>
          <a:bodyPr>
            <a:normAutofit/>
          </a:bodyPr>
          <a:lstStyle/>
          <a:p>
            <a:pPr>
              <a:lnSpc>
                <a:spcPct val="150000"/>
              </a:lnSpc>
              <a:buFont typeface="Wingdings" pitchFamily="2" charset="2"/>
              <a:buChar char="q"/>
            </a:pPr>
            <a:r>
              <a:rPr lang="en-US" sz="2400" dirty="0">
                <a:latin typeface="Aptos" panose="020B0004020202020204" pitchFamily="34" charset="0"/>
              </a:rPr>
              <a:t> Expand the awareness and sensitization of LMPs activities amongst TB management and service providers at sub-national levels. </a:t>
            </a:r>
          </a:p>
          <a:p>
            <a:pPr>
              <a:lnSpc>
                <a:spcPct val="150000"/>
              </a:lnSpc>
              <a:buFont typeface="Wingdings" pitchFamily="2" charset="2"/>
              <a:buChar char="q"/>
            </a:pPr>
            <a:r>
              <a:rPr lang="en-US" sz="2400" dirty="0">
                <a:latin typeface="Aptos" panose="020B0004020202020204" pitchFamily="34" charset="0"/>
              </a:rPr>
              <a:t> Implement specific initiatives to strengthen the enabling environment for the inclusion of LMPs, such as partnership dialogues, stakeholders’ engagement platforms, and so on.</a:t>
            </a:r>
          </a:p>
          <a:p>
            <a:pPr>
              <a:lnSpc>
                <a:spcPct val="150000"/>
              </a:lnSpc>
              <a:buFont typeface="Wingdings" pitchFamily="2" charset="2"/>
              <a:buChar char="q"/>
            </a:pPr>
            <a:r>
              <a:rPr lang="en-US" sz="2400" dirty="0">
                <a:latin typeface="Aptos" panose="020B0004020202020204" pitchFamily="34" charset="0"/>
              </a:rPr>
              <a:t> Create a TB community partnership platform for promoting meaningful engagement of LMP representatives at national and sub-national levels.</a:t>
            </a:r>
          </a:p>
        </p:txBody>
      </p:sp>
    </p:spTree>
    <p:extLst>
      <p:ext uri="{BB962C8B-B14F-4D97-AF65-F5344CB8AC3E}">
        <p14:creationId xmlns:p14="http://schemas.microsoft.com/office/powerpoint/2010/main" val="3363012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334</TotalTime>
  <Words>749</Words>
  <Application>Microsoft Macintosh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Courier New</vt:lpstr>
      <vt:lpstr>Times New Roman</vt:lpstr>
      <vt:lpstr>Wingdings</vt:lpstr>
      <vt:lpstr>Office Theme</vt:lpstr>
      <vt:lpstr>Lesson Learned:  Advocacy Efforts to Include the LMPs in the National TB &amp; PPPR Priorities</vt:lpstr>
      <vt:lpstr>Background of the Last-Mile Population</vt:lpstr>
      <vt:lpstr>Community Engagement Plan and interventions</vt:lpstr>
      <vt:lpstr>Community Engagement Plan and interventions (cont’)</vt:lpstr>
      <vt:lpstr>Key results from the selected intervention implementation</vt:lpstr>
      <vt:lpstr>PowerPoint Presentation</vt:lpstr>
      <vt:lpstr>Lessons Learned</vt:lpstr>
      <vt:lpstr>Lessons Learned</vt:lpstr>
      <vt:lpstr>Recommendations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Jeffry Acaba</dc:creator>
  <cp:lastModifiedBy>KHANA - Phorng Chanthorn</cp:lastModifiedBy>
  <cp:revision>7</cp:revision>
  <dcterms:created xsi:type="dcterms:W3CDTF">2024-03-26T04:28:56Z</dcterms:created>
  <dcterms:modified xsi:type="dcterms:W3CDTF">2024-04-05T14:32:02Z</dcterms:modified>
</cp:coreProperties>
</file>