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/>
    <p:restoredTop sz="94658"/>
  </p:normalViewPr>
  <p:slideViewPr>
    <p:cSldViewPr snapToGrid="0">
      <p:cViewPr varScale="1">
        <p:scale>
          <a:sx n="114" d="100"/>
          <a:sy n="114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745B-FB4A-6549-A01D-138963129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19154-37BC-BAFC-C600-1095B92A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780C7-5985-F7BA-401F-0E0DCAB1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CB83-2BB3-CEF9-817F-432C8E7B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A825-4F40-C011-1B82-D444905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80E9-19A7-226F-3B30-7B9FD4F5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C7518-4676-828F-A5BD-A31CE00BE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F033-3708-103D-BF41-5FA79545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FAC9C-6347-E35B-0A39-48E835F1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5E3BC-BBD5-EAB5-7F3C-2A238FB0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ADD38-51B5-0163-0E4E-084586F30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EAE3B-2591-AD48-86A1-464619D2F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2DCFF-6897-880F-0C8B-388AEE3F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2993F-C450-CF7C-50C8-DEA26E83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7DC4-8FEE-72C3-586B-DE808448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90A2-980C-2BD8-DBA5-98211131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160F0-7E4D-09C9-B0C6-67B29A2A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223E0-C89A-1124-BEF1-AE9E39E6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9D4B-E50D-2A77-926B-6BA64296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111A9-9FEF-929C-0F30-FF3B486C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1C31-DD51-C5AB-835B-AB1AF848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77CA1-B6DA-560A-A626-204C070F6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6240-EAB9-EA7E-F62F-5DA54838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6D10-C7B5-6D81-70B2-856DF8C2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072C-0282-8633-DC64-ADD8E789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51BC-6DF3-DFBC-6F9F-681D47FC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303D-05FE-B0A0-4A2C-7C1B88663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7442-3F36-A298-82C7-2556CF05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3A38-C6E8-D034-47AE-24432A03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80AD1-3E54-2341-B9E6-1BBB16E5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5AB56-6EEE-839E-03E3-A54A9E37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794E-6090-2E7B-9EAE-D460594C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DBF39-D5BF-D86F-C652-96C0DBF3C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34956-2ABC-F461-FD88-9116B08C1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3A87B-E947-EBEF-97CC-E455AF77A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0154B-6FFA-F91E-9AE7-44C6D9E80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5D0AB-468A-9C49-232F-B9AD92F3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D2123-6574-4494-A5FA-3542ED5C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0CD81-9738-C0B0-302B-9E4364EE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8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DF98-D12A-D832-2FED-77354521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3B869-D075-46AA-C44D-CCA16767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B64CC-0130-6024-4FDB-6F19C067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8CB05-0C03-1BCD-593E-30DD1B98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568F2-21E4-E307-C116-8E1EA2A4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E1455-7216-E3FD-8ED2-8A069534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2636-E92E-E782-775D-65FF7B7C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9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4210-0960-71DC-485F-75D50E48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0DD45-9745-0719-B429-3267D87B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9F5D8-FF87-F700-000B-22B4637B0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5AE18-3168-BEB3-4D9F-74033EB7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1C7F7-34DC-1319-F33A-6239473E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AF851-FA54-517F-BEF4-839235CE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F442-AB06-CC5F-199F-3B6EA68E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A83DD-ADCB-BE8F-B72C-1DA5266DD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88549-D8C8-0E3A-D7ED-34D56AB3C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5171B-EC48-7DED-E1E1-E57D6AAD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CD687-20FF-CF42-F2A5-28A182BA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085E7-0467-BAAB-4768-333091B0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A6C41-AEE0-2B70-1787-00874677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D03ED-3C78-854E-0A69-2B37D13B8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E490-CCBF-4DF0-8168-25F68702F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808BE-2FBC-E248-8F90-96383B57295F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BB80E-14CC-CB37-A303-07C4AA759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8A5AF-0EDD-DCC2-9AAC-8432A9BBA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50B39-27FB-B74E-B734-02F6E08D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7.jpg">
            <a:extLst>
              <a:ext uri="{FF2B5EF4-FFF2-40B4-BE49-F238E27FC236}">
                <a16:creationId xmlns:a16="http://schemas.microsoft.com/office/drawing/2014/main" id="{9F2F26C3-2AF1-02E1-34AB-EA187277340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4999" y="892629"/>
            <a:ext cx="7881257" cy="500742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440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>
            <a:extLst>
              <a:ext uri="{FF2B5EF4-FFF2-40B4-BE49-F238E27FC236}">
                <a16:creationId xmlns:a16="http://schemas.microsoft.com/office/drawing/2014/main" id="{06AAB6D6-ADC3-CB3E-EFD1-3BF9D50B6EE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7057" y="1182007"/>
            <a:ext cx="5333999" cy="4881336"/>
          </a:xfrm>
          <a:prstGeom prst="rect">
            <a:avLst/>
          </a:prstGeom>
          <a:ln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E6ECBC-EF32-9D82-2AB4-2E053063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6" y="1096281"/>
            <a:ext cx="5018314" cy="4967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sz="2400" dirty="0"/>
          </a:p>
          <a:p>
            <a:pPr marL="0" indent="0">
              <a:buNone/>
            </a:pPr>
            <a:endParaRPr lang="en-PH" sz="2400" dirty="0"/>
          </a:p>
          <a:p>
            <a:pPr marL="0" indent="0">
              <a:buNone/>
            </a:pPr>
            <a:r>
              <a:rPr lang="en-PH" sz="2400" dirty="0"/>
              <a:t>The form and characteristics of a communication medium have a more significant and lasting impact on society and individuals than the specific content it carries</a:t>
            </a:r>
            <a:r>
              <a:rPr lang="en-PH" sz="2400" dirty="0">
                <a:effectLst/>
              </a:rPr>
              <a:t> </a:t>
            </a:r>
          </a:p>
          <a:p>
            <a:pPr marL="0" indent="0">
              <a:buNone/>
            </a:pPr>
            <a:endParaRPr lang="en-PH" sz="2400" dirty="0"/>
          </a:p>
          <a:p>
            <a:pPr marL="0" indent="0">
              <a:buNone/>
            </a:pPr>
            <a:r>
              <a:rPr lang="en-PH" sz="2400" dirty="0"/>
              <a:t>These media influence our perception of information and our experiences,  as well as changes our behaviors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72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F402-38DF-F2FE-1833-A3C84BF9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/>
          </a:bodyPr>
          <a:lstStyle/>
          <a:p>
            <a:r>
              <a:rPr lang="en-US" sz="2800" dirty="0"/>
              <a:t>The medium is the message-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92C6-8D8B-0334-ED8A-9CCF5A2D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429"/>
            <a:ext cx="10515600" cy="497953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PH" sz="3400" b="1" dirty="0"/>
              <a:t>Shifts perception:</a:t>
            </a:r>
          </a:p>
          <a:p>
            <a:pPr marL="0" lvl="0" indent="0">
              <a:buNone/>
            </a:pPr>
            <a:r>
              <a:rPr lang="en-PH" sz="3400" b="1" dirty="0"/>
              <a:t>      </a:t>
            </a:r>
            <a:r>
              <a:rPr lang="en-PH" sz="3400" dirty="0"/>
              <a:t>The medium influences our senses and how we process information. </a:t>
            </a:r>
          </a:p>
          <a:p>
            <a:pPr lvl="1"/>
            <a:r>
              <a:rPr lang="en-PH" sz="3400" i="1" dirty="0"/>
              <a:t>a </a:t>
            </a:r>
            <a:r>
              <a:rPr lang="en-PH" sz="3400" i="1" dirty="0" err="1"/>
              <a:t>Tiktok</a:t>
            </a:r>
            <a:r>
              <a:rPr lang="en-PH" sz="3400" i="1" dirty="0"/>
              <a:t> commentary, due to its visual and auditory nature, attracts the viewer to act immediately (buy the product; get angry, get pleased)  than a printed one. </a:t>
            </a:r>
            <a:endParaRPr lang="en-PH" sz="3400" dirty="0"/>
          </a:p>
          <a:p>
            <a:pPr lvl="0"/>
            <a:endParaRPr lang="en-PH" sz="3400" b="1" dirty="0"/>
          </a:p>
          <a:p>
            <a:pPr lvl="0"/>
            <a:r>
              <a:rPr lang="en-PH" sz="3400" b="1" dirty="0"/>
              <a:t>Changes society:</a:t>
            </a:r>
            <a:endParaRPr lang="en-PH" sz="3400" dirty="0"/>
          </a:p>
          <a:p>
            <a:pPr marL="0" indent="0">
              <a:buNone/>
            </a:pPr>
            <a:r>
              <a:rPr lang="en-PH" sz="3400" dirty="0"/>
              <a:t>      New media technologies, such as social media, transform social structures and human interaction more profoundly.</a:t>
            </a:r>
          </a:p>
          <a:p>
            <a:pPr lvl="1"/>
            <a:r>
              <a:rPr lang="en-PH" sz="3400" i="1" dirty="0"/>
              <a:t>social media platforms like Facebook, X, </a:t>
            </a:r>
            <a:r>
              <a:rPr lang="en-PH" sz="3400" i="1" dirty="0" err="1"/>
              <a:t>Grind’r</a:t>
            </a:r>
            <a:r>
              <a:rPr lang="en-PH" sz="3400" i="1" dirty="0"/>
              <a:t> and others give rise to brave responses and at times  aggressive behavior because of the anonymity the medium lends to the receivers of the messages. </a:t>
            </a:r>
            <a:endParaRPr lang="en-PH" sz="3400" dirty="0"/>
          </a:p>
          <a:p>
            <a:pPr lvl="0"/>
            <a:endParaRPr lang="en-PH" sz="3400" b="1" dirty="0"/>
          </a:p>
          <a:p>
            <a:pPr lvl="0"/>
            <a:r>
              <a:rPr lang="en-PH" sz="3400" b="1" dirty="0"/>
              <a:t>Affects thought patterns:</a:t>
            </a:r>
            <a:endParaRPr lang="en-PH" sz="3400" dirty="0"/>
          </a:p>
          <a:p>
            <a:r>
              <a:rPr lang="en-PH" sz="3400" dirty="0"/>
              <a:t>McLuhan believed that media forms can change the way people think. For instance, </a:t>
            </a:r>
          </a:p>
          <a:p>
            <a:pPr lvl="1"/>
            <a:r>
              <a:rPr lang="en-PH" sz="3400" i="1" dirty="0"/>
              <a:t>messages delivered face-to-face and orally allows immediate response, be it in a good or a bad way</a:t>
            </a:r>
          </a:p>
          <a:p>
            <a:pPr lvl="1"/>
            <a:r>
              <a:rPr lang="en-PH" sz="3400" dirty="0"/>
              <a:t>Meanwhile  a message delivered in print allows the receiver to analyze what the message meant, and then respond.</a:t>
            </a:r>
          </a:p>
          <a:p>
            <a:pPr marL="0" indent="0">
              <a:buNone/>
            </a:pPr>
            <a:endParaRPr lang="en-PH" sz="3400" dirty="0"/>
          </a:p>
          <a:p>
            <a:pPr lvl="0"/>
            <a:r>
              <a:rPr lang="en-PH" sz="3400" b="1" dirty="0"/>
              <a:t>The experience matters:</a:t>
            </a:r>
            <a:endParaRPr lang="en-PH" sz="3400" dirty="0"/>
          </a:p>
          <a:p>
            <a:r>
              <a:rPr lang="en-PH" sz="3400" dirty="0"/>
              <a:t>Receiving information through a particular medium creates a unique experience and has direct consequences. </a:t>
            </a:r>
            <a:r>
              <a:rPr lang="en-PH" sz="3400" i="1" dirty="0"/>
              <a:t> </a:t>
            </a:r>
            <a:r>
              <a:rPr lang="en-PH" sz="3400" dirty="0"/>
              <a:t>A text message, by its nature, conveys urgency and urgency differently than a phone call, even if the words are identical. 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00853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BCFAB7-C796-0622-882D-6D06332B7B87}"/>
              </a:ext>
            </a:extLst>
          </p:cNvPr>
          <p:cNvSpPr txBox="1"/>
          <p:nvPr/>
        </p:nvSpPr>
        <p:spPr>
          <a:xfrm>
            <a:off x="1240971" y="1164771"/>
            <a:ext cx="9851572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-PH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ptos" panose="020B0004020202020204" pitchFamily="34" charset="0"/>
              </a:rPr>
              <a:t>Medium or Channels for Advocacy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endParaRPr lang="en-PH" sz="20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P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Business Letters</a:t>
            </a:r>
            <a:endParaRPr lang="en-PH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P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Manifesto</a:t>
            </a:r>
            <a:endParaRPr lang="en-PH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P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Advocacy materials – exhibits, briefers, posters</a:t>
            </a:r>
            <a:endParaRPr lang="en-PH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P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Events – such as dialogues (but with prepared talking points), rallies, forum, panel discussion</a:t>
            </a:r>
            <a:endParaRPr lang="en-PH" sz="20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13668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>
            <a:extLst>
              <a:ext uri="{FF2B5EF4-FFF2-40B4-BE49-F238E27FC236}">
                <a16:creationId xmlns:a16="http://schemas.microsoft.com/office/drawing/2014/main" id="{AA7BBAA5-E42C-0C0E-1A7C-3386F2D2847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23999" y="870857"/>
            <a:ext cx="9035144" cy="51707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8457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g">
            <a:extLst>
              <a:ext uri="{FF2B5EF4-FFF2-40B4-BE49-F238E27FC236}">
                <a16:creationId xmlns:a16="http://schemas.microsoft.com/office/drawing/2014/main" id="{7ACF1856-3804-A16D-583A-35CBDA2C459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96143" y="1758949"/>
            <a:ext cx="8621486" cy="40540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9012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g">
            <a:extLst>
              <a:ext uri="{FF2B5EF4-FFF2-40B4-BE49-F238E27FC236}">
                <a16:creationId xmlns:a16="http://schemas.microsoft.com/office/drawing/2014/main" id="{D41C5DA7-0EAF-E24B-5317-E56E5B12391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56657" y="1175657"/>
            <a:ext cx="8447314" cy="45937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4013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g">
            <a:extLst>
              <a:ext uri="{FF2B5EF4-FFF2-40B4-BE49-F238E27FC236}">
                <a16:creationId xmlns:a16="http://schemas.microsoft.com/office/drawing/2014/main" id="{E15D4333-4859-9A02-A624-FBDCF46CB07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6612" y="544287"/>
            <a:ext cx="5259388" cy="5316764"/>
          </a:xfrm>
          <a:prstGeom prst="rect">
            <a:avLst/>
          </a:prstGeom>
          <a:ln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D6BBB-FCCD-ADAA-4ADF-E858B22F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847"/>
            <a:ext cx="5259388" cy="521720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04334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FCBAF-043D-C6CE-448A-4C5C82E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502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Communication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4B72B-74E7-7725-DAFA-E52EE6766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219201"/>
            <a:ext cx="3930648" cy="41365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image6.jpg">
            <a:extLst>
              <a:ext uri="{FF2B5EF4-FFF2-40B4-BE49-F238E27FC236}">
                <a16:creationId xmlns:a16="http://schemas.microsoft.com/office/drawing/2014/main" id="{FE901BDB-5A98-C039-B1EB-119213A44D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1219201"/>
            <a:ext cx="6172200" cy="4649788"/>
          </a:xfrm>
          <a:prstGeom prst="rect">
            <a:avLst/>
          </a:prstGeom>
          <a:ln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D53DCF-5432-CCCA-3284-2EEFC4F17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10175"/>
              </p:ext>
            </p:extLst>
          </p:nvPr>
        </p:nvGraphicFramePr>
        <p:xfrm>
          <a:off x="838199" y="1251857"/>
          <a:ext cx="3932237" cy="410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2237">
                  <a:extLst>
                    <a:ext uri="{9D8B030D-6E8A-4147-A177-3AD203B41FA5}">
                      <a16:colId xmlns:a16="http://schemas.microsoft.com/office/drawing/2014/main" val="3787319068"/>
                    </a:ext>
                  </a:extLst>
                </a:gridCol>
              </a:tblGrid>
              <a:tr h="41039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PH" sz="2000" dirty="0">
                          <a:effectLst/>
                        </a:rPr>
                        <a:t>Communication Is the act or process of using words, sounds, signs, or behaviors to express or exchange information or to express your ideas, thoughts, feelings, etc., to someone else.  (Transmission)</a:t>
                      </a:r>
                      <a:endParaRPr lang="en-PH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65836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93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4.jpg">
            <a:extLst>
              <a:ext uri="{FF2B5EF4-FFF2-40B4-BE49-F238E27FC236}">
                <a16:creationId xmlns:a16="http://schemas.microsoft.com/office/drawing/2014/main" id="{886205DC-B600-3E07-10CE-81700A91C2B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39883" y="878567"/>
            <a:ext cx="6172200" cy="4873625"/>
          </a:xfrm>
          <a:prstGeom prst="rect">
            <a:avLst/>
          </a:prstGeom>
          <a:ln/>
        </p:spPr>
      </p:pic>
      <p:pic>
        <p:nvPicPr>
          <p:cNvPr id="3" name="image14.png" descr="A diagram of a chat bot&#10;&#10;AI-generated content may be incorrect.">
            <a:extLst>
              <a:ext uri="{FF2B5EF4-FFF2-40B4-BE49-F238E27FC236}">
                <a16:creationId xmlns:a16="http://schemas.microsoft.com/office/drawing/2014/main" id="{F8DE7B84-A06D-ADE9-B663-0DAE5E61F17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4502" y="2331675"/>
            <a:ext cx="4147820" cy="3112770"/>
          </a:xfrm>
          <a:prstGeom prst="rect">
            <a:avLst/>
          </a:prstGeom>
          <a:ln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AD4DA33-C04A-AEB3-B1BA-A27320BE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as Transmission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C5-0018-3843-F2C0-1310E072C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502" y="2331675"/>
            <a:ext cx="4147820" cy="31127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2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272397-29E9-826B-B710-B98A66D3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68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Communication as interaction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21B54EF-A846-15EF-69D7-C0838337C9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0012251"/>
              </p:ext>
            </p:extLst>
          </p:nvPr>
        </p:nvGraphicFramePr>
        <p:xfrm>
          <a:off x="478972" y="849087"/>
          <a:ext cx="598714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7140">
                  <a:extLst>
                    <a:ext uri="{9D8B030D-6E8A-4147-A177-3AD203B41FA5}">
                      <a16:colId xmlns:a16="http://schemas.microsoft.com/office/drawing/2014/main" val="296275283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n-PH" sz="1600" dirty="0">
                          <a:effectLst/>
                        </a:rPr>
                        <a:t>Communication is any exchange of message/s or information between or among people.  It may be verbal or non-verbal, printed or broadcast, personal or </a:t>
                      </a:r>
                      <a:r>
                        <a:rPr lang="en-PH" sz="1600" dirty="0" err="1">
                          <a:effectLst/>
                        </a:rPr>
                        <a:t>en</a:t>
                      </a:r>
                      <a:r>
                        <a:rPr lang="en-PH" sz="1600" dirty="0">
                          <a:effectLst/>
                        </a:rPr>
                        <a:t> masse, through social media or any channel or medium</a:t>
                      </a:r>
                      <a:endParaRPr lang="en-PH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56322" marR="56322" marT="0" marB="0"/>
                </a:tc>
                <a:extLst>
                  <a:ext uri="{0D108BD9-81ED-4DB2-BD59-A6C34878D82A}">
                    <a16:rowId xmlns:a16="http://schemas.microsoft.com/office/drawing/2014/main" val="400172649"/>
                  </a:ext>
                </a:extLst>
              </a:tr>
            </a:tbl>
          </a:graphicData>
        </a:graphic>
      </p:graphicFrame>
      <p:pic>
        <p:nvPicPr>
          <p:cNvPr id="8" name="image17.png" descr="A diagram of a communication system&#10;&#10;AI-generated content may be incorrect.">
            <a:extLst>
              <a:ext uri="{FF2B5EF4-FFF2-40B4-BE49-F238E27FC236}">
                <a16:creationId xmlns:a16="http://schemas.microsoft.com/office/drawing/2014/main" id="{7A1FF855-EAE5-EA28-D065-7BC470E4164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40286" y="1197321"/>
            <a:ext cx="5181600" cy="4463358"/>
          </a:xfrm>
          <a:prstGeom prst="rect">
            <a:avLst/>
          </a:prstGeom>
          <a:ln/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4FDB20-2196-FE1F-3E1A-59DA8C0CC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24453"/>
              </p:ext>
            </p:extLst>
          </p:nvPr>
        </p:nvGraphicFramePr>
        <p:xfrm>
          <a:off x="478971" y="2155374"/>
          <a:ext cx="5987141" cy="4114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7141">
                  <a:extLst>
                    <a:ext uri="{9D8B030D-6E8A-4147-A177-3AD203B41FA5}">
                      <a16:colId xmlns:a16="http://schemas.microsoft.com/office/drawing/2014/main" val="781602695"/>
                    </a:ext>
                  </a:extLst>
                </a:gridCol>
              </a:tblGrid>
              <a:tr h="411479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PH" sz="1400" b="1" dirty="0">
                          <a:effectLst/>
                        </a:rPr>
                        <a:t>Basic Elements of a Communication: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PH" sz="1400" u="sng" dirty="0">
                          <a:effectLst/>
                        </a:rPr>
                        <a:t>Sender </a:t>
                      </a:r>
                      <a:r>
                        <a:rPr lang="en-PH" sz="1400" dirty="0">
                          <a:effectLst/>
                        </a:rPr>
                        <a:t>-   the one giving the information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PH" sz="1400" u="sng" dirty="0">
                          <a:effectLst/>
                        </a:rPr>
                        <a:t>Receiver</a:t>
                      </a:r>
                      <a:r>
                        <a:rPr lang="en-PH" sz="1400" dirty="0">
                          <a:effectLst/>
                        </a:rPr>
                        <a:t> – the one receiving the information. The receiver are also called </a:t>
                      </a:r>
                      <a:r>
                        <a:rPr lang="en-PH" sz="1400" u="sng" dirty="0">
                          <a:effectLst/>
                        </a:rPr>
                        <a:t>Audience</a:t>
                      </a:r>
                      <a:r>
                        <a:rPr lang="en-PH" sz="1400" dirty="0">
                          <a:effectLst/>
                        </a:rPr>
                        <a:t>.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PH" sz="1400" dirty="0">
                          <a:effectLst/>
                        </a:rPr>
                        <a:t>Note, however, that the continuing exchange between the sender and receiver will make the communicators both sender and receiver.</a:t>
                      </a:r>
                      <a:r>
                        <a:rPr lang="en-PH" sz="1400" u="none" strike="noStrike" dirty="0">
                          <a:effectLst/>
                        </a:rPr>
                        <a:t> </a:t>
                      </a:r>
                      <a:endParaRPr lang="en-PH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PH" sz="1400" u="sng" dirty="0">
                          <a:effectLst/>
                        </a:rPr>
                        <a:t>Message</a:t>
                      </a:r>
                      <a:r>
                        <a:rPr lang="en-PH" sz="1400" dirty="0">
                          <a:effectLst/>
                        </a:rPr>
                        <a:t> – the information being communicated</a:t>
                      </a:r>
                      <a:r>
                        <a:rPr lang="en-PH" sz="1400" u="none" strike="noStrike" dirty="0">
                          <a:effectLst/>
                        </a:rPr>
                        <a:t> </a:t>
                      </a:r>
                      <a:endParaRPr lang="en-PH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PH" sz="1400" u="sng" dirty="0">
                          <a:effectLst/>
                        </a:rPr>
                        <a:t>Channel or Medium</a:t>
                      </a:r>
                      <a:r>
                        <a:rPr lang="en-PH" sz="1400" dirty="0">
                          <a:effectLst/>
                        </a:rPr>
                        <a:t> – the manner through which the message is being sent.</a:t>
                      </a:r>
                      <a:r>
                        <a:rPr lang="en-PH" sz="1400" u="none" strike="noStrike" dirty="0">
                          <a:effectLst/>
                        </a:rPr>
                        <a:t> </a:t>
                      </a:r>
                      <a:endParaRPr lang="en-PH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PH" sz="1400" u="sng" dirty="0">
                          <a:effectLst/>
                        </a:rPr>
                        <a:t>Feedback </a:t>
                      </a:r>
                      <a:r>
                        <a:rPr lang="en-PH" sz="1400" dirty="0">
                          <a:effectLst/>
                        </a:rPr>
                        <a:t>– the receiver’s response to the message</a:t>
                      </a:r>
                      <a:r>
                        <a:rPr lang="en-PH" sz="1400" u="none" strike="noStrike" dirty="0">
                          <a:effectLst/>
                        </a:rPr>
                        <a:t> </a:t>
                      </a:r>
                      <a:endParaRPr lang="en-PH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PH" sz="1400" u="sng" dirty="0">
                          <a:effectLst/>
                        </a:rPr>
                        <a:t>Effect</a:t>
                      </a:r>
                      <a:r>
                        <a:rPr lang="en-PH" sz="1400" dirty="0">
                          <a:effectLst/>
                        </a:rPr>
                        <a:t> – the resulting consequence (good, bad or inconsequential) that the message may invoke in the receiver or evoke in the situation. 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PH" sz="1400" dirty="0">
                          <a:effectLst/>
                        </a:rPr>
                        <a:t>“</a:t>
                      </a:r>
                      <a:r>
                        <a:rPr lang="en-PH" sz="1400" u="sng" dirty="0">
                          <a:effectLst/>
                        </a:rPr>
                        <a:t>Noise”</a:t>
                      </a:r>
                      <a:r>
                        <a:rPr lang="en-PH" sz="1400" dirty="0">
                          <a:effectLst/>
                        </a:rPr>
                        <a:t> - any hindrance or barrier to get the message across.</a:t>
                      </a:r>
                      <a:endParaRPr lang="en-PH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101697" marR="101697" marT="0" marB="0"/>
                </a:tc>
                <a:extLst>
                  <a:ext uri="{0D108BD9-81ED-4DB2-BD59-A6C34878D82A}">
                    <a16:rowId xmlns:a16="http://schemas.microsoft.com/office/drawing/2014/main" val="263416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39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9.jpg">
            <a:extLst>
              <a:ext uri="{FF2B5EF4-FFF2-40B4-BE49-F238E27FC236}">
                <a16:creationId xmlns:a16="http://schemas.microsoft.com/office/drawing/2014/main" id="{A6310A3C-D1CC-6E54-0218-686B243691D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91343" y="1077685"/>
            <a:ext cx="9448800" cy="49203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2883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5715-8AEF-A18A-140E-D04744CF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72200" cy="821418"/>
          </a:xfrm>
        </p:spPr>
        <p:txBody>
          <a:bodyPr>
            <a:normAutofit/>
          </a:bodyPr>
          <a:lstStyle/>
          <a:p>
            <a:r>
              <a:rPr lang="en-US" sz="2000" b="1" dirty="0"/>
              <a:t>Factors contributing to a good communication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BB70-5DBB-7A60-BC3B-D1ADBFB87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286" y="1393371"/>
            <a:ext cx="2982685" cy="443198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Audience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Identify your audience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What are their characteristics?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What will interest them?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0695E-1A43-82AD-D3B3-D654ED13A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9485" y="1393369"/>
            <a:ext cx="3080657" cy="433251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Channels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dirty="0"/>
              <a:t>Identify the appropriate channel or medium for your message to the chosen audience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4778E-0FC1-20E3-F47E-650E2C9153FF}"/>
              </a:ext>
            </a:extLst>
          </p:cNvPr>
          <p:cNvSpPr txBox="1"/>
          <p:nvPr/>
        </p:nvSpPr>
        <p:spPr>
          <a:xfrm>
            <a:off x="4283529" y="1393370"/>
            <a:ext cx="3080656" cy="4431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Message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Make your message </a:t>
            </a:r>
          </a:p>
          <a:p>
            <a:pPr algn="ctr"/>
            <a:r>
              <a:rPr lang="en-US" sz="2400" dirty="0"/>
              <a:t>Interesting to get the attention of your particular audience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Ensure your message will get through them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0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5.jpg">
            <a:extLst>
              <a:ext uri="{FF2B5EF4-FFF2-40B4-BE49-F238E27FC236}">
                <a16:creationId xmlns:a16="http://schemas.microsoft.com/office/drawing/2014/main" id="{FC0511DA-DB64-5E2C-A6AF-DF1C01BB696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73629" y="718457"/>
            <a:ext cx="9405257" cy="53122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8925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555</Words>
  <Application>Microsoft Macintosh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 Communication </vt:lpstr>
      <vt:lpstr>Communication as Transmission</vt:lpstr>
      <vt:lpstr>Communication as interaction</vt:lpstr>
      <vt:lpstr>PowerPoint Presentation</vt:lpstr>
      <vt:lpstr>Factors contributing to a good communication setting</vt:lpstr>
      <vt:lpstr>PowerPoint Presentation</vt:lpstr>
      <vt:lpstr>PowerPoint Presentation</vt:lpstr>
      <vt:lpstr>The medium is the message- why is it important?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Ruthy Libatique</dc:creator>
  <cp:lastModifiedBy>Ruthy Libatique</cp:lastModifiedBy>
  <cp:revision>2</cp:revision>
  <dcterms:created xsi:type="dcterms:W3CDTF">2025-11-18T13:18:47Z</dcterms:created>
  <dcterms:modified xsi:type="dcterms:W3CDTF">2025-11-18T14:19:09Z</dcterms:modified>
</cp:coreProperties>
</file>